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5"/>
  </p:notesMasterIdLst>
  <p:handoutMasterIdLst>
    <p:handoutMasterId r:id="rId236"/>
  </p:handoutMasterIdLst>
  <p:sldIdLst>
    <p:sldId id="449" r:id="rId2"/>
    <p:sldId id="414" r:id="rId3"/>
    <p:sldId id="425" r:id="rId4"/>
    <p:sldId id="426" r:id="rId5"/>
    <p:sldId id="477" r:id="rId6"/>
    <p:sldId id="468" r:id="rId7"/>
    <p:sldId id="470" r:id="rId8"/>
    <p:sldId id="455" r:id="rId9"/>
    <p:sldId id="456" r:id="rId10"/>
    <p:sldId id="458" r:id="rId11"/>
    <p:sldId id="459" r:id="rId12"/>
    <p:sldId id="460" r:id="rId13"/>
    <p:sldId id="461" r:id="rId14"/>
    <p:sldId id="462" r:id="rId15"/>
    <p:sldId id="463" r:id="rId16"/>
    <p:sldId id="464" r:id="rId17"/>
    <p:sldId id="465" r:id="rId18"/>
    <p:sldId id="466" r:id="rId19"/>
    <p:sldId id="467" r:id="rId20"/>
    <p:sldId id="427" r:id="rId21"/>
    <p:sldId id="471" r:id="rId22"/>
    <p:sldId id="472"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73" r:id="rId38"/>
    <p:sldId id="256" r:id="rId39"/>
    <p:sldId id="474" r:id="rId40"/>
    <p:sldId id="475" r:id="rId41"/>
    <p:sldId id="451" r:id="rId42"/>
    <p:sldId id="452" r:id="rId43"/>
    <p:sldId id="375" r:id="rId44"/>
    <p:sldId id="376" r:id="rId45"/>
    <p:sldId id="377" r:id="rId46"/>
    <p:sldId id="379" r:id="rId47"/>
    <p:sldId id="380" r:id="rId48"/>
    <p:sldId id="381" r:id="rId49"/>
    <p:sldId id="382" r:id="rId50"/>
    <p:sldId id="384" r:id="rId51"/>
    <p:sldId id="385" r:id="rId52"/>
    <p:sldId id="386" r:id="rId53"/>
    <p:sldId id="387" r:id="rId54"/>
    <p:sldId id="407" r:id="rId55"/>
    <p:sldId id="408" r:id="rId56"/>
    <p:sldId id="388" r:id="rId57"/>
    <p:sldId id="389" r:id="rId58"/>
    <p:sldId id="390" r:id="rId59"/>
    <p:sldId id="391" r:id="rId60"/>
    <p:sldId id="392" r:id="rId61"/>
    <p:sldId id="395" r:id="rId62"/>
    <p:sldId id="396" r:id="rId63"/>
    <p:sldId id="397" r:id="rId64"/>
    <p:sldId id="398" r:id="rId65"/>
    <p:sldId id="394" r:id="rId66"/>
    <p:sldId id="399" r:id="rId67"/>
    <p:sldId id="400" r:id="rId68"/>
    <p:sldId id="401" r:id="rId69"/>
    <p:sldId id="402" r:id="rId70"/>
    <p:sldId id="403" r:id="rId71"/>
    <p:sldId id="404" r:id="rId72"/>
    <p:sldId id="405" r:id="rId73"/>
    <p:sldId id="796" r:id="rId74"/>
    <p:sldId id="671" r:id="rId75"/>
    <p:sldId id="672" r:id="rId76"/>
    <p:sldId id="673" r:id="rId77"/>
    <p:sldId id="674" r:id="rId78"/>
    <p:sldId id="393" r:id="rId79"/>
    <p:sldId id="454" r:id="rId80"/>
    <p:sldId id="303" r:id="rId81"/>
    <p:sldId id="302" r:id="rId82"/>
    <p:sldId id="301" r:id="rId83"/>
    <p:sldId id="297" r:id="rId84"/>
    <p:sldId id="298" r:id="rId85"/>
    <p:sldId id="299" r:id="rId86"/>
    <p:sldId id="300"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6" r:id="rId100"/>
    <p:sldId id="317" r:id="rId101"/>
    <p:sldId id="318" r:id="rId102"/>
    <p:sldId id="319"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20" r:id="rId151"/>
    <p:sldId id="321" r:id="rId152"/>
    <p:sldId id="322" r:id="rId153"/>
    <p:sldId id="323" r:id="rId154"/>
    <p:sldId id="324" r:id="rId155"/>
    <p:sldId id="325" r:id="rId156"/>
    <p:sldId id="326" r:id="rId157"/>
    <p:sldId id="327" r:id="rId158"/>
    <p:sldId id="287" r:id="rId159"/>
    <p:sldId id="288" r:id="rId160"/>
    <p:sldId id="289" r:id="rId161"/>
    <p:sldId id="291" r:id="rId162"/>
    <p:sldId id="292" r:id="rId163"/>
    <p:sldId id="258" r:id="rId164"/>
    <p:sldId id="294" r:id="rId165"/>
    <p:sldId id="259" r:id="rId166"/>
    <p:sldId id="293" r:id="rId167"/>
    <p:sldId id="295" r:id="rId168"/>
    <p:sldId id="296" r:id="rId169"/>
    <p:sldId id="260" r:id="rId170"/>
    <p:sldId id="276" r:id="rId171"/>
    <p:sldId id="284" r:id="rId172"/>
    <p:sldId id="285" r:id="rId173"/>
    <p:sldId id="286" r:id="rId174"/>
    <p:sldId id="266" r:id="rId175"/>
    <p:sldId id="267" r:id="rId176"/>
    <p:sldId id="268" r:id="rId177"/>
    <p:sldId id="269" r:id="rId178"/>
    <p:sldId id="271" r:id="rId179"/>
    <p:sldId id="272" r:id="rId180"/>
    <p:sldId id="273" r:id="rId181"/>
    <p:sldId id="275" r:id="rId182"/>
    <p:sldId id="270" r:id="rId183"/>
    <p:sldId id="277" r:id="rId184"/>
    <p:sldId id="262" r:id="rId185"/>
    <p:sldId id="263" r:id="rId186"/>
    <p:sldId id="264" r:id="rId187"/>
    <p:sldId id="265" r:id="rId188"/>
    <p:sldId id="279" r:id="rId189"/>
    <p:sldId id="280" r:id="rId190"/>
    <p:sldId id="281" r:id="rId191"/>
    <p:sldId id="282" r:id="rId192"/>
    <p:sldId id="283" r:id="rId193"/>
    <p:sldId id="274" r:id="rId194"/>
    <p:sldId id="448" r:id="rId195"/>
    <p:sldId id="478" r:id="rId196"/>
    <p:sldId id="479" r:id="rId197"/>
    <p:sldId id="480" r:id="rId198"/>
    <p:sldId id="481" r:id="rId199"/>
    <p:sldId id="922" r:id="rId200"/>
    <p:sldId id="924" r:id="rId201"/>
    <p:sldId id="926" r:id="rId202"/>
    <p:sldId id="923" r:id="rId203"/>
    <p:sldId id="927" r:id="rId204"/>
    <p:sldId id="928" r:id="rId205"/>
    <p:sldId id="929" r:id="rId206"/>
    <p:sldId id="930" r:id="rId207"/>
    <p:sldId id="932" r:id="rId208"/>
    <p:sldId id="933" r:id="rId209"/>
    <p:sldId id="934" r:id="rId210"/>
    <p:sldId id="935" r:id="rId211"/>
    <p:sldId id="936" r:id="rId212"/>
    <p:sldId id="937" r:id="rId213"/>
    <p:sldId id="938" r:id="rId214"/>
    <p:sldId id="939" r:id="rId215"/>
    <p:sldId id="940" r:id="rId216"/>
    <p:sldId id="941" r:id="rId217"/>
    <p:sldId id="942" r:id="rId218"/>
    <p:sldId id="943" r:id="rId219"/>
    <p:sldId id="950" r:id="rId220"/>
    <p:sldId id="946" r:id="rId221"/>
    <p:sldId id="947" r:id="rId222"/>
    <p:sldId id="948" r:id="rId223"/>
    <p:sldId id="949" r:id="rId224"/>
    <p:sldId id="955" r:id="rId225"/>
    <p:sldId id="956" r:id="rId226"/>
    <p:sldId id="957" r:id="rId227"/>
    <p:sldId id="958" r:id="rId228"/>
    <p:sldId id="951" r:id="rId229"/>
    <p:sldId id="953" r:id="rId230"/>
    <p:sldId id="954" r:id="rId231"/>
    <p:sldId id="952" r:id="rId232"/>
    <p:sldId id="944" r:id="rId233"/>
    <p:sldId id="945" r:id="rId2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22" autoAdjust="0"/>
  </p:normalViewPr>
  <p:slideViewPr>
    <p:cSldViewPr snapToGrid="0">
      <p:cViewPr varScale="1">
        <p:scale>
          <a:sx n="71" d="100"/>
          <a:sy n="71" d="100"/>
        </p:scale>
        <p:origin x="1138" y="62"/>
      </p:cViewPr>
      <p:guideLst/>
    </p:cSldViewPr>
  </p:slideViewPr>
  <p:notesTextViewPr>
    <p:cViewPr>
      <p:scale>
        <a:sx n="1" d="1"/>
        <a:sy n="1" d="1"/>
      </p:scale>
      <p:origin x="0" y="-1195"/>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handoutMaster" Target="handoutMasters/handout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10/5/2019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53898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t>10/5/2019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t>‹#›</a:t>
            </a:fld>
            <a:endParaRPr lang="en-US"/>
          </a:p>
        </p:txBody>
      </p:sp>
    </p:spTree>
    <p:extLst>
      <p:ext uri="{BB962C8B-B14F-4D97-AF65-F5344CB8AC3E}">
        <p14:creationId xmlns:p14="http://schemas.microsoft.com/office/powerpoint/2010/main" val="81531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iki.ith.intel.com/display/androidsec/How+to+install+a+customized+kernel"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iki.ith.intel.com/display/GMIN/SELinux+for+Android"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elinuxproject.org/page/Main_Page"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www.mail-archive.com/seandroid-list@tycho.nsa.gov/" TargetMode="External"/><Relationship Id="rId3" Type="http://schemas.openxmlformats.org/officeDocument/2006/relationships/hyperlink" Target="http://selinuxproject.org/page/NB_SEforAndroid_1" TargetMode="External"/><Relationship Id="rId7" Type="http://schemas.openxmlformats.org/officeDocument/2006/relationships/hyperlink" Target="https://events.linuxfoundation.org/images/stories/pdf/lcna_co2012_smalley.pdf"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selinuxproject.org/~jmorris/lss2011_slides/caseforseandroid.pdf" TargetMode="External"/><Relationship Id="rId5" Type="http://schemas.openxmlformats.org/officeDocument/2006/relationships/hyperlink" Target="https://www.internetsociety.org/sites/default/files/02_4.pdf" TargetMode="External"/><Relationship Id="rId4" Type="http://schemas.openxmlformats.org/officeDocument/2006/relationships/hyperlink" Target="http://seandroid.bitbucket.org/" TargetMode="External"/><Relationship Id="rId9" Type="http://schemas.openxmlformats.org/officeDocument/2006/relationships/hyperlink" Target="https://wiki.ith.intel.com/display/GMIN/SELinux+and+SEAndroid#SELinuxandSEAndroid-SELinuxbasic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avcdenied/"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selinuxproject.org/page/NB_SEforAndroid_1#SELinux_Command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p>
          <a:p>
            <a:r>
              <a:rPr lang="en-US" altLang="zh-CN"/>
              <a:t>http://www.rodsbooks.com/refind/</a:t>
            </a:r>
          </a:p>
        </p:txBody>
      </p:sp>
    </p:spTree>
    <p:extLst>
      <p:ext uri="{BB962C8B-B14F-4D97-AF65-F5344CB8AC3E}">
        <p14:creationId xmlns:p14="http://schemas.microsoft.com/office/powerpoint/2010/main" val="2136001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p:txBody>
      </p:sp>
      <p:sp>
        <p:nvSpPr>
          <p:cNvPr id="4" name="Slide Number Placeholder 3"/>
          <p:cNvSpPr>
            <a:spLocks noGrp="1"/>
          </p:cNvSpPr>
          <p:nvPr>
            <p:ph type="sldNum" sz="quarter" idx="5"/>
          </p:nvPr>
        </p:nvSpPr>
        <p:spPr/>
        <p:txBody>
          <a:bodyPr/>
          <a:lstStyle/>
          <a:p>
            <a:fld id="{F43BB603-1B40-464F-8DD5-703DFB88FC45}" type="slidenum">
              <a:rPr lang="en-US" smtClean="0"/>
              <a:t>203</a:t>
            </a:fld>
            <a:endParaRPr lang="en-US"/>
          </a:p>
        </p:txBody>
      </p:sp>
    </p:spTree>
    <p:extLst>
      <p:ext uri="{BB962C8B-B14F-4D97-AF65-F5344CB8AC3E}">
        <p14:creationId xmlns:p14="http://schemas.microsoft.com/office/powerpoint/2010/main" val="55978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p:txBody>
      </p:sp>
      <p:sp>
        <p:nvSpPr>
          <p:cNvPr id="4" name="Slide Number Placeholder 3"/>
          <p:cNvSpPr>
            <a:spLocks noGrp="1"/>
          </p:cNvSpPr>
          <p:nvPr>
            <p:ph type="sldNum" sz="quarter" idx="5"/>
          </p:nvPr>
        </p:nvSpPr>
        <p:spPr/>
        <p:txBody>
          <a:bodyPr/>
          <a:lstStyle/>
          <a:p>
            <a:fld id="{F43BB603-1B40-464F-8DD5-703DFB88FC45}" type="slidenum">
              <a:rPr lang="en-US" smtClean="0"/>
              <a:t>204</a:t>
            </a:fld>
            <a:endParaRPr lang="en-US"/>
          </a:p>
        </p:txBody>
      </p:sp>
    </p:spTree>
    <p:extLst>
      <p:ext uri="{BB962C8B-B14F-4D97-AF65-F5344CB8AC3E}">
        <p14:creationId xmlns:p14="http://schemas.microsoft.com/office/powerpoint/2010/main" val="296826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a:p>
            <a:r>
              <a:rPr lang="x-none" altLang="en-US"/>
              <a:t>Disable Kernel WD</a:t>
            </a:r>
          </a:p>
          <a:p>
            <a:r>
              <a:rPr lang="x-none" altLang="en-US"/>
              <a:t>Add in cmdline:</a:t>
            </a:r>
          </a:p>
          <a:p>
            <a:r>
              <a:rPr lang="x-none" altLang="en-US"/>
              <a:t>For Clovertrail:</a:t>
            </a:r>
          </a:p>
          <a:p>
            <a:r>
              <a:rPr lang="x-none" altLang="en-US"/>
              <a:t>  intel_scu_watchdog.disable_kernel_watchdog=1</a:t>
            </a:r>
          </a:p>
          <a:p>
            <a:r>
              <a:rPr lang="x-none" altLang="en-US"/>
              <a:t>For Merrifield:</a:t>
            </a:r>
          </a:p>
          <a:p>
            <a:r>
              <a:rPr lang="x-none" altLang="en-US"/>
              <a:t>  intel_scu_watchdog_evo.disable_kernel_watchdog=1</a:t>
            </a:r>
          </a:p>
          <a:p>
            <a:r>
              <a:rPr lang="x-none" altLang="en-US"/>
              <a:t>For Baytrail:</a:t>
            </a:r>
          </a:p>
          <a:p>
            <a:r>
              <a:rPr lang="x-none" altLang="en-US"/>
              <a:t>  enable_tco=0</a:t>
            </a:r>
          </a:p>
          <a:p>
            <a:r>
              <a:rPr lang="x-none" altLang="en-US"/>
              <a:t>For CHT:</a:t>
            </a:r>
          </a:p>
          <a:p>
            <a:r>
              <a:rPr lang="x-none" altLang="en-US"/>
              <a:t>  iTCO_wdt.force_no_reboot=1</a:t>
            </a:r>
          </a:p>
          <a:p>
            <a:r>
              <a:rPr lang="x-none" altLang="en-US"/>
              <a:t>For BXT:</a:t>
            </a:r>
          </a:p>
          <a:p>
            <a:r>
              <a:rPr lang="x-none" altLang="en-US"/>
              <a:t>  iTCO_wdt.force_no_reboot=1</a:t>
            </a:r>
          </a:p>
          <a:p>
            <a:endParaRPr lang="x-none" altLang="en-US"/>
          </a:p>
          <a:p>
            <a:r>
              <a:rPr lang="x-none" altLang="en-US"/>
              <a:t>Disable Soft and hard lockups</a:t>
            </a:r>
          </a:p>
          <a:p>
            <a:r>
              <a:rPr lang="x-none" altLang="en-US"/>
              <a:t>Add in cmdline:</a:t>
            </a:r>
          </a:p>
          <a:p>
            <a:r>
              <a:rPr lang="x-none" altLang="en-US"/>
              <a:t> nosoftlockup nowatchdog</a:t>
            </a:r>
          </a:p>
          <a:p>
            <a:endParaRPr lang="x-none" altLang="en-US"/>
          </a:p>
          <a:p>
            <a:r>
              <a:rPr lang="x-none" altLang="en-US"/>
              <a:t>Disable CStates</a:t>
            </a:r>
          </a:p>
          <a:p>
            <a:r>
              <a:rPr lang="x-none" altLang="en-US"/>
              <a:t>To be able to halt, add in cmdline:</a:t>
            </a:r>
          </a:p>
          <a:p>
            <a:r>
              <a:rPr lang="x-none" altLang="en-US"/>
              <a:t>  idle=poll no-hlt</a:t>
            </a:r>
          </a:p>
          <a:p>
            <a:endParaRPr lang="x-none" altLang="en-US"/>
          </a:p>
          <a:p>
            <a:r>
              <a:rPr lang="x-none" altLang="en-US"/>
              <a:t>Disable RCU CPU Stall detection</a:t>
            </a:r>
          </a:p>
          <a:p>
            <a:r>
              <a:rPr lang="x-none" altLang="en-US"/>
              <a:t>To be able to go step by step, add in cmdline:</a:t>
            </a:r>
          </a:p>
          <a:p>
            <a:r>
              <a:rPr lang="x-none" altLang="en-US"/>
              <a:t>  rcupdate.rcu_cpu_stall_suppress=1</a:t>
            </a:r>
          </a:p>
          <a:p>
            <a:endParaRPr lang="x-none" altLang="en-US"/>
          </a:p>
          <a:p>
            <a:r>
              <a:rPr lang="x-none" altLang="en-US"/>
              <a:t>Tombstone</a:t>
            </a:r>
          </a:p>
          <a:p>
            <a:r>
              <a:rPr lang="x-none" altLang="en-US"/>
              <a:t>Core dump enabling</a:t>
            </a:r>
          </a:p>
          <a:p>
            <a:r>
              <a:rPr lang="x-none" altLang="en-US"/>
              <a:t>c:\&gt; adb root</a:t>
            </a:r>
          </a:p>
          <a:p>
            <a:r>
              <a:rPr lang="x-none" altLang="en-US"/>
              <a:t>c:\&gt; adb shell</a:t>
            </a:r>
          </a:p>
          <a:p>
            <a:r>
              <a:rPr lang="x-none" altLang="en-US"/>
              <a:t># setprop persist.core.enabled 1</a:t>
            </a:r>
          </a:p>
          <a:p>
            <a:r>
              <a:rPr lang="x-none" altLang="en-US"/>
              <a:t># reboot</a:t>
            </a:r>
          </a:p>
          <a:p>
            <a:endParaRPr lang="x-none" altLang="en-US"/>
          </a:p>
          <a:p>
            <a:r>
              <a:rPr lang="x-none" altLang="en-US"/>
              <a:t>Stack decoding:</a:t>
            </a:r>
          </a:p>
          <a:p>
            <a:r>
              <a:rPr lang="x-none" altLang="en-US"/>
              <a:t>Get NDK from Android site, extract ndk-stack tool.</a:t>
            </a:r>
          </a:p>
          <a:p>
            <a:r>
              <a:rPr lang="x-none" altLang="en-US"/>
              <a:t>c:\&gt; ndk-stack -sym symbols/system/lib -dump tombstone_01 &gt; tombstone.txt</a:t>
            </a:r>
          </a:p>
        </p:txBody>
      </p:sp>
      <p:sp>
        <p:nvSpPr>
          <p:cNvPr id="4" name="Slide Number Placeholder 3"/>
          <p:cNvSpPr>
            <a:spLocks noGrp="1"/>
          </p:cNvSpPr>
          <p:nvPr>
            <p:ph type="sldNum" sz="quarter" idx="5"/>
          </p:nvPr>
        </p:nvSpPr>
        <p:spPr/>
        <p:txBody>
          <a:bodyPr/>
          <a:lstStyle/>
          <a:p>
            <a:fld id="{F43BB603-1B40-464F-8DD5-703DFB88FC45}" type="slidenum">
              <a:rPr lang="en-US" smtClean="0"/>
              <a:t>205</a:t>
            </a:fld>
            <a:endParaRPr lang="en-US"/>
          </a:p>
        </p:txBody>
      </p:sp>
    </p:spTree>
    <p:extLst>
      <p:ext uri="{BB962C8B-B14F-4D97-AF65-F5344CB8AC3E}">
        <p14:creationId xmlns:p14="http://schemas.microsoft.com/office/powerpoint/2010/main" val="823045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GDB commands</a:t>
            </a:r>
          </a:p>
          <a:p>
            <a:endParaRPr lang="x-none" altLang="en-US"/>
          </a:p>
          <a:p>
            <a:r>
              <a:rPr lang="x-none" altLang="en-US"/>
              <a:t>(gdb) bt                     // Backtrace</a:t>
            </a:r>
          </a:p>
          <a:p>
            <a:r>
              <a:rPr lang="x-none" altLang="en-US"/>
              <a:t>(gdb) info registers</a:t>
            </a:r>
          </a:p>
          <a:p>
            <a:r>
              <a:rPr lang="x-none" altLang="en-US"/>
              <a:t>(gdb) generate-core-file     // to do post-mortem analysis</a:t>
            </a:r>
          </a:p>
          <a:p>
            <a:r>
              <a:rPr lang="x-none" altLang="en-US"/>
              <a:t>(gdb) info symbol 0xf76f631d // to find nearest symbol related addr</a:t>
            </a:r>
          </a:p>
          <a:p>
            <a:r>
              <a:rPr lang="x-none" altLang="en-US"/>
              <a:t>(gdb) info threads           // List of threads</a:t>
            </a:r>
          </a:p>
          <a:p>
            <a:r>
              <a:rPr lang="x-none" altLang="en-US"/>
              <a:t>(gdb) thread 2               // Switch to thread n</a:t>
            </a:r>
          </a:p>
          <a:p>
            <a:r>
              <a:rPr lang="x-none" altLang="en-US"/>
              <a:t>(gdb) x/10xw 0xfff1213c      // dump 10 long words of memory in hex format at addr</a:t>
            </a:r>
          </a:p>
          <a:p>
            <a:r>
              <a:rPr lang="x-none" altLang="en-US"/>
              <a:t>(gdb) list                   // Print source code</a:t>
            </a:r>
          </a:p>
          <a:p>
            <a:r>
              <a:rPr lang="x-none" altLang="en-US"/>
              <a:t>(gdb) disassemble            // Print assembler code</a:t>
            </a:r>
          </a:p>
          <a:p>
            <a:endParaRPr lang="x-none" altLang="en-US"/>
          </a:p>
          <a:p>
            <a:r>
              <a:rPr lang="x-none" altLang="en-US"/>
              <a:t>Other useful gdb commands:   http://www.yolinux.com/TUTORIALS/GDB-Commands.html</a:t>
            </a:r>
          </a:p>
          <a:p>
            <a:endParaRPr lang="x-none" altLang="en-US"/>
          </a:p>
          <a:p>
            <a:r>
              <a:rPr lang="x-none" altLang="en-US"/>
              <a:t>For undecoded addresses, look at:</a:t>
            </a:r>
          </a:p>
          <a:p>
            <a:endParaRPr lang="x-none" altLang="en-US"/>
          </a:p>
          <a:p>
            <a:r>
              <a:rPr lang="x-none" altLang="en-US"/>
              <a:t># cat /proc/&lt;PID&gt;/maps | grep "r-x"</a:t>
            </a:r>
          </a:p>
          <a:p>
            <a:endParaRPr lang="x-none" altLang="en-US"/>
          </a:p>
          <a:p>
            <a:r>
              <a:rPr lang="x-none" altLang="en-US"/>
              <a:t>Kernel static analysis</a:t>
            </a:r>
          </a:p>
          <a:p>
            <a:endParaRPr lang="x-none" altLang="en-US"/>
          </a:p>
          <a:p>
            <a:r>
              <a:rPr lang="x-none" altLang="en-US"/>
              <a:t>Start gdb on vmlinux:</a:t>
            </a:r>
          </a:p>
          <a:p>
            <a:endParaRPr lang="x-none" altLang="en-US"/>
          </a:p>
          <a:p>
            <a:r>
              <a:rPr lang="x-none" altLang="en-US"/>
              <a:t># gdb vmlinux</a:t>
            </a:r>
          </a:p>
          <a:p>
            <a:endParaRPr lang="x-none" altLang="en-US"/>
          </a:p>
          <a:p>
            <a:r>
              <a:rPr lang="x-none" altLang="en-US"/>
              <a:t>Useful commands for static code analysis:</a:t>
            </a:r>
          </a:p>
          <a:p>
            <a:endParaRPr lang="x-none" altLang="en-US"/>
          </a:p>
          <a:p>
            <a:r>
              <a:rPr lang="x-none" altLang="en-US"/>
              <a:t>(gdb) disassemble 0xffffffff82352c80,+100   // Decode assembler at Addr</a:t>
            </a:r>
          </a:p>
          <a:p>
            <a:r>
              <a:rPr lang="x-none" altLang="en-US"/>
              <a:t>(gdb) ptype struct kobject                  // Display Object structure</a:t>
            </a:r>
          </a:p>
          <a:p>
            <a:r>
              <a:rPr lang="x-none" altLang="en-US"/>
              <a:t>(gdb) p &amp;((struct kobject*)0)-&gt;ktype        // Calculate offset of a field</a:t>
            </a:r>
          </a:p>
        </p:txBody>
      </p:sp>
      <p:sp>
        <p:nvSpPr>
          <p:cNvPr id="4" name="Slide Number Placeholder 3"/>
          <p:cNvSpPr>
            <a:spLocks noGrp="1"/>
          </p:cNvSpPr>
          <p:nvPr>
            <p:ph type="sldNum" sz="quarter" idx="5"/>
          </p:nvPr>
        </p:nvSpPr>
        <p:spPr/>
        <p:txBody>
          <a:bodyPr/>
          <a:lstStyle/>
          <a:p>
            <a:fld id="{F43BB603-1B40-464F-8DD5-703DFB88FC45}" type="slidenum">
              <a:rPr lang="en-US" smtClean="0"/>
              <a:t>206</a:t>
            </a:fld>
            <a:endParaRPr lang="en-US"/>
          </a:p>
        </p:txBody>
      </p:sp>
    </p:spTree>
    <p:extLst>
      <p:ext uri="{BB962C8B-B14F-4D97-AF65-F5344CB8AC3E}">
        <p14:creationId xmlns:p14="http://schemas.microsoft.com/office/powerpoint/2010/main" val="248849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t>207</a:t>
            </a:fld>
            <a:endParaRPr lang="en-US"/>
          </a:p>
        </p:txBody>
      </p:sp>
    </p:spTree>
    <p:extLst>
      <p:ext uri="{BB962C8B-B14F-4D97-AF65-F5344CB8AC3E}">
        <p14:creationId xmlns:p14="http://schemas.microsoft.com/office/powerpoint/2010/main" val="319839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t>208</a:t>
            </a:fld>
            <a:endParaRPr lang="en-US"/>
          </a:p>
        </p:txBody>
      </p:sp>
    </p:spTree>
    <p:extLst>
      <p:ext uri="{BB962C8B-B14F-4D97-AF65-F5344CB8AC3E}">
        <p14:creationId xmlns:p14="http://schemas.microsoft.com/office/powerpoint/2010/main" val="312685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t>209</a:t>
            </a:fld>
            <a:endParaRPr lang="en-US"/>
          </a:p>
        </p:txBody>
      </p:sp>
    </p:spTree>
    <p:extLst>
      <p:ext uri="{BB962C8B-B14F-4D97-AF65-F5344CB8AC3E}">
        <p14:creationId xmlns:p14="http://schemas.microsoft.com/office/powerpoint/2010/main" val="153887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Export the TEMPLATECONF variable using:</a:t>
            </a:r>
          </a:p>
          <a:p>
            <a:r>
              <a:rPr lang="x-none" altLang="en-US"/>
              <a:t>$ export TEMPLATECONF=/home/&lt;user&gt;/GR_Yocto/BSP/project/conf/</a:t>
            </a:r>
          </a:p>
          <a:p>
            <a:r>
              <a:rPr lang="x-none" altLang="en-US"/>
              <a:t>Note: TEMPLATECONF can point to a directory for the template local.conf &amp; bblayers.conf.</a:t>
            </a:r>
          </a:p>
          <a:p>
            <a:r>
              <a:rPr lang="x-none" altLang="en-US"/>
              <a:t>Set up the build environment directory using:</a:t>
            </a:r>
          </a:p>
          <a:p>
            <a:r>
              <a:rPr lang="x-none" altLang="en-US"/>
              <a:t>$ source $GR_YOCTO/poky/oe-init-build-env $GR_YOCTO/build</a:t>
            </a:r>
          </a:p>
          <a:p>
            <a:r>
              <a:rPr lang="x-none" altLang="en-US"/>
              <a:t>Note: The source command is session-dependent and must be used each time you log</a:t>
            </a:r>
          </a:p>
          <a:p>
            <a:r>
              <a:rPr lang="x-none" altLang="en-US"/>
              <a:t>on/out or start a new shell/terminal program.</a:t>
            </a:r>
          </a:p>
          <a:p>
            <a:r>
              <a:rPr lang="" altLang="x-none"/>
              <a:t>Reference: https://wiki.ith.intel.com/display/ASDEng/Yocto+on+Ubuntu+16.04+LTS</a:t>
            </a:r>
          </a:p>
        </p:txBody>
      </p:sp>
      <p:sp>
        <p:nvSpPr>
          <p:cNvPr id="4" name="Slide Number Placeholder 3"/>
          <p:cNvSpPr>
            <a:spLocks noGrp="1"/>
          </p:cNvSpPr>
          <p:nvPr>
            <p:ph type="sldNum" sz="quarter" idx="5"/>
          </p:nvPr>
        </p:nvSpPr>
        <p:spPr/>
        <p:txBody>
          <a:bodyPr/>
          <a:lstStyle/>
          <a:p>
            <a:fld id="{F43BB603-1B40-464F-8DD5-703DFB88FC45}" type="slidenum">
              <a:rPr lang="en-US" smtClean="0"/>
              <a:t>210</a:t>
            </a:fld>
            <a:endParaRPr lang="en-US"/>
          </a:p>
        </p:txBody>
      </p:sp>
    </p:spTree>
    <p:extLst>
      <p:ext uri="{BB962C8B-B14F-4D97-AF65-F5344CB8AC3E}">
        <p14:creationId xmlns:p14="http://schemas.microsoft.com/office/powerpoint/2010/main" val="3639540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https://wiki.ith.intel.com/display/RSDVMETeam/Android+Perf+Results</a:t>
            </a:r>
          </a:p>
          <a:p>
            <a:r>
              <a:rPr lang="x-none" altLang="en-US"/>
              <a:t>https://wiki.ith.intel.com/pages/viewpage.action?pageId=1351563507</a:t>
            </a:r>
          </a:p>
        </p:txBody>
      </p:sp>
      <p:sp>
        <p:nvSpPr>
          <p:cNvPr id="4" name="Slide Number Placeholder 3"/>
          <p:cNvSpPr>
            <a:spLocks noGrp="1"/>
          </p:cNvSpPr>
          <p:nvPr>
            <p:ph type="sldNum" sz="quarter" idx="5"/>
          </p:nvPr>
        </p:nvSpPr>
        <p:spPr/>
        <p:txBody>
          <a:bodyPr/>
          <a:lstStyle/>
          <a:p>
            <a:fld id="{F43BB603-1B40-464F-8DD5-703DFB88FC45}" type="slidenum">
              <a:rPr lang="en-US" smtClean="0"/>
              <a:t>211</a:t>
            </a:fld>
            <a:endParaRPr lang="en-US"/>
          </a:p>
        </p:txBody>
      </p:sp>
    </p:spTree>
    <p:extLst>
      <p:ext uri="{BB962C8B-B14F-4D97-AF65-F5344CB8AC3E}">
        <p14:creationId xmlns:p14="http://schemas.microsoft.com/office/powerpoint/2010/main" val="3606893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t>213</a:t>
            </a:fld>
            <a:endParaRPr lang="en-US"/>
          </a:p>
        </p:txBody>
      </p:sp>
    </p:spTree>
    <p:extLst>
      <p:ext uri="{BB962C8B-B14F-4D97-AF65-F5344CB8AC3E}">
        <p14:creationId xmlns:p14="http://schemas.microsoft.com/office/powerpoint/2010/main" val="393655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Linux Kernel Parameters:</a:t>
            </a:r>
          </a:p>
          <a:p>
            <a:r>
              <a:rPr lang="x-none" altLang="en-US"/>
              <a:t>https://wiki.archlinux.org/index.php/kernel_parameters</a:t>
            </a:r>
          </a:p>
        </p:txBody>
      </p:sp>
      <p:sp>
        <p:nvSpPr>
          <p:cNvPr id="4" name="Slide Number Placeholder 3"/>
          <p:cNvSpPr>
            <a:spLocks noGrp="1"/>
          </p:cNvSpPr>
          <p:nvPr>
            <p:ph type="sldNum" sz="quarter" idx="5"/>
          </p:nvPr>
        </p:nvSpPr>
        <p:spPr/>
        <p:txBody>
          <a:bodyPr/>
          <a:lstStyle/>
          <a:p>
            <a:fld id="{F43BB603-1B40-464F-8DD5-703DFB88FC45}" type="slidenum">
              <a:rPr lang="en-US" smtClean="0"/>
              <a:t>74</a:t>
            </a:fld>
            <a:endParaRPr lang="en-US"/>
          </a:p>
        </p:txBody>
      </p:sp>
    </p:spTree>
    <p:extLst>
      <p:ext uri="{BB962C8B-B14F-4D97-AF65-F5344CB8AC3E}">
        <p14:creationId xmlns:p14="http://schemas.microsoft.com/office/powerpoint/2010/main" val="983448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t>214</a:t>
            </a:fld>
            <a:endParaRPr lang="en-US"/>
          </a:p>
        </p:txBody>
      </p:sp>
    </p:spTree>
    <p:extLst>
      <p:ext uri="{BB962C8B-B14F-4D97-AF65-F5344CB8AC3E}">
        <p14:creationId xmlns:p14="http://schemas.microsoft.com/office/powerpoint/2010/main" val="80678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Crash 信号列表：</a:t>
            </a:r>
          </a:p>
          <a:p>
            <a:r>
              <a:rPr lang="en-US"/>
              <a:t>Signal 	Description</a:t>
            </a:r>
          </a:p>
          <a:p>
            <a:r>
              <a:rPr lang="en-US"/>
              <a:t>SIGSEGV 	Invalid memory reference.</a:t>
            </a:r>
          </a:p>
          <a:p>
            <a:r>
              <a:rPr lang="en-US"/>
              <a:t>SIGBUS 	Access to an undefined portion of a memory object.</a:t>
            </a:r>
          </a:p>
          <a:p>
            <a:r>
              <a:rPr lang="en-US"/>
              <a:t>SIGFPE 	Arithmetic operation error, like divide by zero.</a:t>
            </a:r>
          </a:p>
          <a:p>
            <a:r>
              <a:rPr lang="en-US"/>
              <a:t>SIGILL 	Illegal instruction, like execute garbage or a privileged instruction</a:t>
            </a:r>
          </a:p>
          <a:p>
            <a:r>
              <a:rPr lang="en-US"/>
              <a:t>SIGSYS 	Bad system call.</a:t>
            </a:r>
          </a:p>
          <a:p>
            <a:r>
              <a:rPr lang="en-US"/>
              <a:t>SIGXCPU 	CPU time limit exceeded.</a:t>
            </a:r>
          </a:p>
          <a:p>
            <a:r>
              <a:rPr lang="en-US"/>
              <a:t>SIGXFSZ 	File size limit exceeded.</a:t>
            </a:r>
          </a:p>
        </p:txBody>
      </p:sp>
      <p:sp>
        <p:nvSpPr>
          <p:cNvPr id="4" name="Slide Number Placeholder 3"/>
          <p:cNvSpPr>
            <a:spLocks noGrp="1"/>
          </p:cNvSpPr>
          <p:nvPr>
            <p:ph type="sldNum" sz="quarter" idx="5"/>
          </p:nvPr>
        </p:nvSpPr>
        <p:spPr/>
        <p:txBody>
          <a:bodyPr/>
          <a:lstStyle/>
          <a:p>
            <a:fld id="{F43BB603-1B40-464F-8DD5-703DFB88FC45}" type="slidenum">
              <a:rPr lang="en-US" smtClean="0"/>
              <a:t>215</a:t>
            </a:fld>
            <a:endParaRPr lang="en-US"/>
          </a:p>
        </p:txBody>
      </p:sp>
    </p:spTree>
    <p:extLst>
      <p:ext uri="{BB962C8B-B14F-4D97-AF65-F5344CB8AC3E}">
        <p14:creationId xmlns:p14="http://schemas.microsoft.com/office/powerpoint/2010/main" val="2828205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https://woshijpf.github.io/android/2016/06/14/Android-NDK-Tombstone-Crash-%E5%88%86%E6%9E%90.html</a:t>
            </a:r>
          </a:p>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t>216</a:t>
            </a:fld>
            <a:endParaRPr lang="en-US"/>
          </a:p>
        </p:txBody>
      </p:sp>
    </p:spTree>
    <p:extLst>
      <p:ext uri="{BB962C8B-B14F-4D97-AF65-F5344CB8AC3E}">
        <p14:creationId xmlns:p14="http://schemas.microsoft.com/office/powerpoint/2010/main" val="169924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p>
          <a:p>
            <a:r>
              <a:rPr lang="x-none" altLang="en-US"/>
              <a:t>https://woshijpf.github.io/android/2016/06/14/Android-NDK-Tombstone-Crash-%E5%88%86%E6%9E%90.html</a:t>
            </a:r>
          </a:p>
          <a:p>
            <a:r>
              <a:rPr lang="x-none" altLang="en-US"/>
              <a:t>GDB script: https://github.com/projectceladon/celadon-documentation/blob/master/blob/celadon_gdb.sh</a:t>
            </a:r>
          </a:p>
          <a:p>
            <a:r>
              <a:rPr lang="en-US"/>
              <a:t>Android Native 内存泄漏系统化解决方案</a:t>
            </a:r>
            <a:r>
              <a:rPr lang="x-none" altLang="en-US"/>
              <a:t>: </a:t>
            </a:r>
            <a:r>
              <a:rPr lang="en-US"/>
              <a:t>https://www.w3xue.com/exp/article/20197/46234.html</a:t>
            </a:r>
          </a:p>
        </p:txBody>
      </p:sp>
      <p:sp>
        <p:nvSpPr>
          <p:cNvPr id="4" name="Slide Number Placeholder 3"/>
          <p:cNvSpPr>
            <a:spLocks noGrp="1"/>
          </p:cNvSpPr>
          <p:nvPr>
            <p:ph type="sldNum" sz="quarter" idx="5"/>
          </p:nvPr>
        </p:nvSpPr>
        <p:spPr/>
        <p:txBody>
          <a:bodyPr/>
          <a:lstStyle/>
          <a:p>
            <a:fld id="{F43BB603-1B40-464F-8DD5-703DFB88FC45}" type="slidenum">
              <a:rPr lang="en-US" smtClean="0"/>
              <a:t>217</a:t>
            </a:fld>
            <a:endParaRPr lang="en-US"/>
          </a:p>
        </p:txBody>
      </p:sp>
    </p:spTree>
    <p:extLst>
      <p:ext uri="{BB962C8B-B14F-4D97-AF65-F5344CB8AC3E}">
        <p14:creationId xmlns:p14="http://schemas.microsoft.com/office/powerpoint/2010/main" val="1832427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Android Perf Results</a:t>
            </a:r>
          </a:p>
          <a:p>
            <a:endParaRPr lang="en-US"/>
          </a:p>
          <a:p>
            <a:r>
              <a:rPr lang="en-US"/>
              <a:t>    PassMark </a:t>
            </a:r>
          </a:p>
          <a:p>
            <a:r>
              <a:rPr lang="en-US"/>
              <a:t>        Hardware</a:t>
            </a:r>
          </a:p>
          <a:p>
            <a:r>
              <a:rPr lang="en-US"/>
              <a:t>        Software</a:t>
            </a:r>
          </a:p>
          <a:p>
            <a:r>
              <a:rPr lang="en-US"/>
              <a:t>    GFX Bench Mark</a:t>
            </a:r>
          </a:p>
          <a:p>
            <a:r>
              <a:rPr lang="en-US"/>
              <a:t>        High Level Tests</a:t>
            </a:r>
          </a:p>
          <a:p>
            <a:r>
              <a:rPr lang="en-US"/>
              <a:t>        Low Level Tests</a:t>
            </a:r>
          </a:p>
          <a:p>
            <a:endParaRPr lang="en-US"/>
          </a:p>
          <a:p>
            <a:r>
              <a:rPr lang="en-US" altLang="en-US"/>
              <a:t>Install VNC on Ubuntu 18.04: https://www.digitalocean.com/community/tutorials/how-to-install-and-configure-vnc-on-ubuntu-18-04</a:t>
            </a:r>
          </a:p>
        </p:txBody>
      </p:sp>
      <p:sp>
        <p:nvSpPr>
          <p:cNvPr id="4" name="Slide Number Placeholder 3"/>
          <p:cNvSpPr>
            <a:spLocks noGrp="1"/>
          </p:cNvSpPr>
          <p:nvPr>
            <p:ph type="sldNum" sz="quarter" idx="5"/>
          </p:nvPr>
        </p:nvSpPr>
        <p:spPr/>
        <p:txBody>
          <a:bodyPr/>
          <a:lstStyle/>
          <a:p>
            <a:fld id="{F43BB603-1B40-464F-8DD5-703DFB88FC45}" type="slidenum">
              <a:rPr lang="en-US" smtClean="0"/>
              <a:t>218</a:t>
            </a:fld>
            <a:endParaRPr lang="en-US"/>
          </a:p>
        </p:txBody>
      </p:sp>
    </p:spTree>
    <p:extLst>
      <p:ext uri="{BB962C8B-B14F-4D97-AF65-F5344CB8AC3E}">
        <p14:creationId xmlns:p14="http://schemas.microsoft.com/office/powerpoint/2010/main" val="2909375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hlinkClick r:id="rId3"/>
              </a:rPr>
              <a:t>https://wiki.ith.intel.com/display/androidsec/How+to+install+a+customized+kernel</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219</a:t>
            </a:fld>
            <a:endParaRPr lang="en-US"/>
          </a:p>
        </p:txBody>
      </p:sp>
    </p:spTree>
    <p:extLst>
      <p:ext uri="{BB962C8B-B14F-4D97-AF65-F5344CB8AC3E}">
        <p14:creationId xmlns:p14="http://schemas.microsoft.com/office/powerpoint/2010/main" val="69309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Google Reference Link:   https://source.android.com/security/encryption/full-disk.html</a:t>
            </a:r>
          </a:p>
        </p:txBody>
      </p:sp>
    </p:spTree>
    <p:extLst>
      <p:ext uri="{BB962C8B-B14F-4D97-AF65-F5344CB8AC3E}">
        <p14:creationId xmlns:p14="http://schemas.microsoft.com/office/powerpoint/2010/main" val="97652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Google </a:t>
            </a:r>
            <a:r>
              <a:rPr lang="en-US" dirty="0"/>
              <a:t>Reference Link:   https://source.android.com/security/encryption/file-based.html</a:t>
            </a:r>
          </a:p>
        </p:txBody>
      </p:sp>
    </p:spTree>
    <p:extLst>
      <p:ext uri="{BB962C8B-B14F-4D97-AF65-F5344CB8AC3E}">
        <p14:creationId xmlns:p14="http://schemas.microsoft.com/office/powerpoint/2010/main" val="1977477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://wiki.ith.intel.com/display/androidsec/Keystore</a:t>
            </a:r>
          </a:p>
          <a:p>
            <a:r>
              <a:rPr lang="en-US" dirty="0"/>
              <a:t>https://wiki.ith.intel.com/display/LADSW/LINUX+Wiki</a:t>
            </a:r>
          </a:p>
        </p:txBody>
      </p:sp>
    </p:spTree>
    <p:extLst>
      <p:ext uri="{BB962C8B-B14F-4D97-AF65-F5344CB8AC3E}">
        <p14:creationId xmlns:p14="http://schemas.microsoft.com/office/powerpoint/2010/main" val="769564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a:t>
            </a:r>
            <a:r>
              <a:rPr lang="en-US" dirty="0" smtClean="0"/>
              <a:t>wiki.ith.intel.com/display/androidsec/Keystore</a:t>
            </a:r>
            <a:endParaRPr lang="en-US" dirty="0"/>
          </a:p>
        </p:txBody>
      </p:sp>
    </p:spTree>
    <p:extLst>
      <p:ext uri="{BB962C8B-B14F-4D97-AF65-F5344CB8AC3E}">
        <p14:creationId xmlns:p14="http://schemas.microsoft.com/office/powerpoint/2010/main" val="180657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https://source.android.com/devices/tech/ota/sign_builds</a:t>
            </a:r>
          </a:p>
        </p:txBody>
      </p:sp>
      <p:sp>
        <p:nvSpPr>
          <p:cNvPr id="4" name="Slide Number Placeholder 3"/>
          <p:cNvSpPr>
            <a:spLocks noGrp="1"/>
          </p:cNvSpPr>
          <p:nvPr>
            <p:ph type="sldNum" sz="quarter" idx="5"/>
          </p:nvPr>
        </p:nvSpPr>
        <p:spPr/>
        <p:txBody>
          <a:bodyPr/>
          <a:lstStyle/>
          <a:p>
            <a:fld id="{F43BB603-1B40-464F-8DD5-703DFB88FC45}" type="slidenum">
              <a:rPr lang="en-US" smtClean="0"/>
              <a:t>76</a:t>
            </a:fld>
            <a:endParaRPr lang="en-US"/>
          </a:p>
        </p:txBody>
      </p:sp>
    </p:spTree>
    <p:extLst>
      <p:ext uri="{BB962C8B-B14F-4D97-AF65-F5344CB8AC3E}">
        <p14:creationId xmlns:p14="http://schemas.microsoft.com/office/powerpoint/2010/main" val="669930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3BB603-1B40-464F-8DD5-703DFB88FC45}" type="slidenum">
              <a:rPr lang="en-US" smtClean="0"/>
              <a:t>224</a:t>
            </a:fld>
            <a:endParaRPr lang="en-US"/>
          </a:p>
        </p:txBody>
      </p:sp>
    </p:spTree>
    <p:extLst>
      <p:ext uri="{BB962C8B-B14F-4D97-AF65-F5344CB8AC3E}">
        <p14:creationId xmlns:p14="http://schemas.microsoft.com/office/powerpoint/2010/main" val="3677642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http://www.cse.psu.edu/~trj1/cse543-f07/slides/03-PolicyConcepts.pdf</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225</a:t>
            </a:fld>
            <a:endParaRPr lang="en-US"/>
          </a:p>
        </p:txBody>
      </p:sp>
    </p:spTree>
    <p:extLst>
      <p:ext uri="{BB962C8B-B14F-4D97-AF65-F5344CB8AC3E}">
        <p14:creationId xmlns:p14="http://schemas.microsoft.com/office/powerpoint/2010/main" val="374823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226</a:t>
            </a:fld>
            <a:endParaRPr lang="en-US"/>
          </a:p>
        </p:txBody>
      </p:sp>
    </p:spTree>
    <p:extLst>
      <p:ext uri="{BB962C8B-B14F-4D97-AF65-F5344CB8AC3E}">
        <p14:creationId xmlns:p14="http://schemas.microsoft.com/office/powerpoint/2010/main" val="4111403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227</a:t>
            </a:fld>
            <a:endParaRPr lang="en-US"/>
          </a:p>
        </p:txBody>
      </p:sp>
    </p:spTree>
    <p:extLst>
      <p:ext uri="{BB962C8B-B14F-4D97-AF65-F5344CB8AC3E}">
        <p14:creationId xmlns:p14="http://schemas.microsoft.com/office/powerpoint/2010/main" val="2438263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hlinkClick r:id="rId3"/>
              </a:rPr>
              <a:t>https://wiki.ith.intel.com/display/GMIN/SELinux+for+Android</a:t>
            </a:r>
            <a:endParaRPr lang="en-US" dirty="0" smtClean="0"/>
          </a:p>
          <a:p>
            <a:r>
              <a:rPr lang="en-US" sz="1200" b="0" i="0" u="none" strike="noStrike" kern="1200" dirty="0" smtClean="0">
                <a:solidFill>
                  <a:schemeClr val="tx1"/>
                </a:solidFill>
                <a:effectLst/>
                <a:latin typeface="+mn-lt"/>
                <a:ea typeface="+mn-ea"/>
                <a:cs typeface="+mn-cs"/>
                <a:hlinkClick r:id="rId4"/>
              </a:rPr>
              <a:t>http://</a:t>
            </a:r>
            <a:r>
              <a:rPr lang="en-US" sz="1200" b="0" i="0" u="none" strike="noStrike" kern="1200" dirty="0" smtClean="0">
                <a:solidFill>
                  <a:schemeClr val="tx1"/>
                </a:solidFill>
                <a:effectLst/>
                <a:latin typeface="+mn-lt"/>
                <a:ea typeface="+mn-ea"/>
                <a:cs typeface="+mn-cs"/>
                <a:hlinkClick r:id="rId4"/>
              </a:rPr>
              <a:t>selinuxproject.org/page/Main_Page</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action done by a process running in a certain OS domain is denied by default unless there is an </a:t>
            </a:r>
            <a:r>
              <a:rPr lang="en-US" sz="1200" b="0" i="1" kern="1200" dirty="0" smtClean="0">
                <a:solidFill>
                  <a:schemeClr val="tx1"/>
                </a:solidFill>
                <a:effectLst/>
                <a:latin typeface="+mn-lt"/>
                <a:ea typeface="+mn-ea"/>
                <a:cs typeface="+mn-cs"/>
              </a:rPr>
              <a:t>allow</a:t>
            </a:r>
            <a:r>
              <a:rPr lang="en-US" sz="1200" b="0" i="0" kern="1200" dirty="0" smtClean="0">
                <a:solidFill>
                  <a:schemeClr val="tx1"/>
                </a:solidFill>
                <a:effectLst/>
                <a:latin typeface="+mn-lt"/>
                <a:ea typeface="+mn-ea"/>
                <a:cs typeface="+mn-cs"/>
              </a:rPr>
              <a:t> rule specified, usually in the </a:t>
            </a:r>
            <a:r>
              <a:rPr lang="en-US" sz="1200" b="0" i="1" kern="1200" dirty="0" smtClean="0">
                <a:solidFill>
                  <a:schemeClr val="tx1"/>
                </a:solidFill>
                <a:effectLst/>
                <a:latin typeface="+mn-lt"/>
                <a:ea typeface="+mn-ea"/>
                <a:cs typeface="+mn-cs"/>
              </a:rPr>
              <a:t>&lt;</a:t>
            </a:r>
            <a:r>
              <a:rPr lang="en-US" sz="1200" b="0" i="1" kern="1200" dirty="0" err="1" smtClean="0">
                <a:solidFill>
                  <a:schemeClr val="tx1"/>
                </a:solidFill>
                <a:effectLst/>
                <a:latin typeface="+mn-lt"/>
                <a:ea typeface="+mn-ea"/>
                <a:cs typeface="+mn-cs"/>
              </a:rPr>
              <a:t>domain_name</a:t>
            </a:r>
            <a:r>
              <a:rPr lang="en-US" sz="1200" b="0" i="1"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file. Allow rules are pretty straightforward to read from the policy file.</a:t>
            </a:r>
          </a:p>
          <a:p>
            <a:r>
              <a:rPr lang="en-US" sz="1200" b="0" i="0" kern="1200" dirty="0" smtClean="0">
                <a:solidFill>
                  <a:schemeClr val="tx1"/>
                </a:solidFill>
                <a:effectLst/>
                <a:latin typeface="+mn-lt"/>
                <a:ea typeface="+mn-ea"/>
                <a:cs typeface="+mn-cs"/>
              </a:rPr>
              <a:t>On a system running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none of </a:t>
            </a:r>
            <a:r>
              <a:rPr lang="en-US" sz="1200" b="0" i="0" kern="1200" dirty="0" err="1" smtClean="0">
                <a:solidFill>
                  <a:schemeClr val="tx1"/>
                </a:solidFill>
                <a:effectLst/>
                <a:latin typeface="+mn-lt"/>
                <a:ea typeface="+mn-ea"/>
                <a:cs typeface="+mn-cs"/>
              </a:rPr>
              <a:t>uids</a:t>
            </a:r>
            <a:r>
              <a:rPr lang="en-US" sz="1200" b="0" i="0" kern="1200" dirty="0" smtClean="0">
                <a:solidFill>
                  <a:schemeClr val="tx1"/>
                </a:solidFill>
                <a:effectLst/>
                <a:latin typeface="+mn-lt"/>
                <a:ea typeface="+mn-ea"/>
                <a:cs typeface="+mn-cs"/>
              </a:rPr>
              <a:t> (including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0) have any POSIX capabilities granted by default. Instead each process needs to request the needed capabilities in its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domain policy file via the following special allow rule:</a:t>
            </a:r>
          </a:p>
          <a:p>
            <a:r>
              <a:rPr lang="en-US" sz="1200" b="0" i="0" kern="1200" dirty="0" smtClean="0">
                <a:solidFill>
                  <a:schemeClr val="tx1"/>
                </a:solidFill>
                <a:effectLst/>
                <a:latin typeface="+mn-lt"/>
                <a:ea typeface="+mn-ea"/>
                <a:cs typeface="+mn-cs"/>
              </a:rPr>
              <a:t>allow &lt;</a:t>
            </a:r>
            <a:r>
              <a:rPr lang="en-US" sz="1200" b="0" i="0" kern="1200" dirty="0" err="1" smtClean="0">
                <a:solidFill>
                  <a:schemeClr val="tx1"/>
                </a:solidFill>
                <a:effectLst/>
                <a:latin typeface="+mn-lt"/>
                <a:ea typeface="+mn-ea"/>
                <a:cs typeface="+mn-cs"/>
              </a:rPr>
              <a:t>domain_name</a:t>
            </a:r>
            <a:r>
              <a:rPr lang="en-US" sz="1200" b="0" i="0" kern="1200" dirty="0" smtClean="0">
                <a:solidFill>
                  <a:schemeClr val="tx1"/>
                </a:solidFill>
                <a:effectLst/>
                <a:latin typeface="+mn-lt"/>
                <a:ea typeface="+mn-ea"/>
                <a:cs typeface="+mn-cs"/>
              </a:rPr>
              <a:t>&gt; </a:t>
            </a:r>
            <a:r>
              <a:rPr lang="en-US" sz="1200" b="0" i="0" kern="1200" dirty="0" err="1" smtClean="0">
                <a:solidFill>
                  <a:schemeClr val="tx1"/>
                </a:solidFill>
                <a:effectLst/>
                <a:latin typeface="+mn-lt"/>
                <a:ea typeface="+mn-ea"/>
                <a:cs typeface="+mn-cs"/>
              </a:rPr>
              <a:t>self:capability</a:t>
            </a:r>
            <a:r>
              <a:rPr lang="en-US" sz="1200" b="0" i="0" kern="1200" dirty="0" smtClean="0">
                <a:solidFill>
                  <a:schemeClr val="tx1"/>
                </a:solidFill>
                <a:effectLst/>
                <a:latin typeface="+mn-lt"/>
                <a:ea typeface="+mn-ea"/>
                <a:cs typeface="+mn-cs"/>
              </a:rPr>
              <a:t> &lt;</a:t>
            </a:r>
            <a:r>
              <a:rPr lang="en-US" sz="1200" b="0" i="0" kern="1200" dirty="0" err="1" smtClean="0">
                <a:solidFill>
                  <a:schemeClr val="tx1"/>
                </a:solidFill>
                <a:effectLst/>
                <a:latin typeface="+mn-lt"/>
                <a:ea typeface="+mn-ea"/>
                <a:cs typeface="+mn-cs"/>
              </a:rPr>
              <a:t>capability_name</a:t>
            </a:r>
            <a:r>
              <a:rPr lang="en-US" sz="1200" b="0" i="0" kern="1200" dirty="0" smtClean="0">
                <a:solidFill>
                  <a:schemeClr val="tx1"/>
                </a:solidFill>
                <a:effectLst/>
                <a:latin typeface="+mn-lt"/>
                <a:ea typeface="+mn-ea"/>
                <a:cs typeface="+mn-cs"/>
              </a:rPr>
              <a:t>&gt;</a:t>
            </a:r>
          </a:p>
          <a:p>
            <a:endParaRPr lang="en-US" sz="1200" b="0" i="0" u="none" strike="noStrike"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70960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for Android project is an adjustment of 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implementation to fit the Android OS. You can find more public information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in the following locations:</a:t>
            </a:r>
          </a:p>
          <a:p>
            <a:r>
              <a:rPr lang="en-US" sz="1200" b="0" i="0" u="none" strike="noStrike" kern="1200" dirty="0" smtClean="0">
                <a:solidFill>
                  <a:schemeClr val="tx1"/>
                </a:solidFill>
                <a:effectLst/>
                <a:latin typeface="+mn-lt"/>
                <a:ea typeface="+mn-ea"/>
                <a:cs typeface="+mn-cs"/>
                <a:hlinkClick r:id="rId3"/>
              </a:rPr>
              <a:t>http://selinuxproject.org/page/NB_SEforAndroid_1</a:t>
            </a:r>
            <a:r>
              <a:rPr lang="en-US" sz="1200" b="0" i="0" kern="1200" dirty="0" smtClean="0">
                <a:solidFill>
                  <a:schemeClr val="tx1"/>
                </a:solidFill>
                <a:effectLst/>
                <a:latin typeface="+mn-lt"/>
                <a:ea typeface="+mn-ea"/>
                <a:cs typeface="+mn-cs"/>
              </a:rPr>
              <a:t> </a:t>
            </a:r>
          </a:p>
          <a:p>
            <a:pPr lvl="1"/>
            <a:r>
              <a:rPr lang="en-US" sz="1200" b="0" i="0" kern="1200" dirty="0" smtClean="0">
                <a:solidFill>
                  <a:schemeClr val="tx1"/>
                </a:solidFill>
                <a:effectLst/>
                <a:latin typeface="+mn-lt"/>
                <a:ea typeface="+mn-ea"/>
                <a:cs typeface="+mn-cs"/>
              </a:rPr>
              <a:t>This wiki has some details on policy and implementation, as well as a list of supported commands.</a:t>
            </a:r>
          </a:p>
          <a:p>
            <a:r>
              <a:rPr lang="en-US" sz="1200" b="0" i="0" u="none" strike="noStrike" kern="1200" dirty="0" smtClean="0">
                <a:solidFill>
                  <a:schemeClr val="tx1"/>
                </a:solidFill>
                <a:effectLst/>
                <a:latin typeface="+mn-lt"/>
                <a:ea typeface="+mn-ea"/>
                <a:cs typeface="+mn-cs"/>
                <a:hlinkClick r:id="rId4"/>
              </a:rPr>
              <a:t>http://seandroid.bitbucket.org/</a:t>
            </a:r>
            <a:r>
              <a:rPr lang="en-US" sz="1200" b="0" i="0" kern="1200" dirty="0" smtClean="0">
                <a:solidFill>
                  <a:schemeClr val="tx1"/>
                </a:solidFill>
                <a:effectLst/>
                <a:latin typeface="+mn-lt"/>
                <a:ea typeface="+mn-ea"/>
                <a:cs typeface="+mn-cs"/>
              </a:rPr>
              <a:t> </a:t>
            </a:r>
          </a:p>
          <a:p>
            <a:pPr lvl="1"/>
            <a:r>
              <a:rPr lang="en-US" sz="1200" b="0" i="0" kern="1200" dirty="0" smtClean="0">
                <a:solidFill>
                  <a:schemeClr val="tx1"/>
                </a:solidFill>
                <a:effectLst/>
                <a:latin typeface="+mn-lt"/>
                <a:ea typeface="+mn-ea"/>
                <a:cs typeface="+mn-cs"/>
              </a:rPr>
              <a:t>General overview site.</a:t>
            </a:r>
          </a:p>
          <a:p>
            <a:r>
              <a:rPr lang="en-US" sz="1200" b="0" i="0" u="none" strike="noStrike" kern="1200" dirty="0" smtClean="0">
                <a:solidFill>
                  <a:schemeClr val="tx1"/>
                </a:solidFill>
                <a:effectLst/>
                <a:latin typeface="+mn-lt"/>
                <a:ea typeface="+mn-ea"/>
                <a:cs typeface="+mn-cs"/>
                <a:hlinkClick r:id="rId5"/>
              </a:rPr>
              <a:t>https://www.internetsociety.org/sites/default/files/02_4.pdf</a:t>
            </a:r>
            <a:r>
              <a:rPr lang="en-US" sz="1200" b="0" i="0" kern="1200" dirty="0" smtClean="0">
                <a:solidFill>
                  <a:schemeClr val="tx1"/>
                </a:solidFill>
                <a:effectLst/>
                <a:latin typeface="+mn-lt"/>
                <a:ea typeface="+mn-ea"/>
                <a:cs typeface="+mn-cs"/>
              </a:rPr>
              <a:t> </a:t>
            </a:r>
          </a:p>
          <a:p>
            <a:pPr lvl="1"/>
            <a:r>
              <a:rPr lang="en-US" sz="1200" b="0" i="0" kern="1200" dirty="0" smtClean="0">
                <a:solidFill>
                  <a:schemeClr val="tx1"/>
                </a:solidFill>
                <a:effectLst/>
                <a:latin typeface="+mn-lt"/>
                <a:ea typeface="+mn-ea"/>
                <a:cs typeface="+mn-cs"/>
              </a:rPr>
              <a:t>General overview paper.</a:t>
            </a:r>
          </a:p>
          <a:p>
            <a:r>
              <a:rPr lang="en-US" sz="1200" b="0" i="0" u="none" strike="noStrike" kern="1200" dirty="0" smtClean="0">
                <a:solidFill>
                  <a:schemeClr val="tx1"/>
                </a:solidFill>
                <a:effectLst/>
                <a:latin typeface="+mn-lt"/>
                <a:ea typeface="+mn-ea"/>
                <a:cs typeface="+mn-cs"/>
                <a:hlinkClick r:id="rId6"/>
              </a:rPr>
              <a:t>http://selinuxproject.org/~jmorris/lss2011_slides/caseforseandroid.pdf</a:t>
            </a:r>
            <a:r>
              <a:rPr lang="en-US" sz="1200" b="0" i="0" kern="1200" dirty="0" smtClean="0">
                <a:solidFill>
                  <a:schemeClr val="tx1"/>
                </a:solidFill>
                <a:effectLst/>
                <a:latin typeface="+mn-lt"/>
                <a:ea typeface="+mn-ea"/>
                <a:cs typeface="+mn-cs"/>
              </a:rPr>
              <a:t> </a:t>
            </a:r>
          </a:p>
          <a:p>
            <a:pPr lvl="1"/>
            <a:r>
              <a:rPr lang="en-US" sz="1200" b="0" i="0" kern="1200" dirty="0" smtClean="0">
                <a:solidFill>
                  <a:schemeClr val="tx1"/>
                </a:solidFill>
                <a:effectLst/>
                <a:latin typeface="+mn-lt"/>
                <a:ea typeface="+mn-ea"/>
                <a:cs typeface="+mn-cs"/>
              </a:rPr>
              <a:t>These slides describe the reasoning behind bringing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to Android.</a:t>
            </a:r>
          </a:p>
          <a:p>
            <a:r>
              <a:rPr lang="en-US" sz="1200" b="0" i="0" u="none" strike="noStrike" kern="1200" dirty="0" smtClean="0">
                <a:solidFill>
                  <a:schemeClr val="tx1"/>
                </a:solidFill>
                <a:effectLst/>
                <a:latin typeface="+mn-lt"/>
                <a:ea typeface="+mn-ea"/>
                <a:cs typeface="+mn-cs"/>
                <a:hlinkClick r:id="rId7"/>
              </a:rPr>
              <a:t>https://events.linuxfoundation.org/images/stories/pdf/lcna_co2012_smalley.pdf</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is a </a:t>
            </a:r>
            <a:r>
              <a:rPr lang="en-US" sz="1200" b="0" i="0" kern="1200" dirty="0" err="1" smtClean="0">
                <a:solidFill>
                  <a:schemeClr val="tx1"/>
                </a:solidFill>
                <a:effectLst/>
                <a:latin typeface="+mn-lt"/>
                <a:ea typeface="+mn-ea"/>
                <a:cs typeface="+mn-cs"/>
              </a:rPr>
              <a:t>LinuxCon</a:t>
            </a:r>
            <a:r>
              <a:rPr lang="en-US" sz="1200" b="0" i="0" kern="1200" dirty="0" smtClean="0">
                <a:solidFill>
                  <a:schemeClr val="tx1"/>
                </a:solidFill>
                <a:effectLst/>
                <a:latin typeface="+mn-lt"/>
                <a:ea typeface="+mn-ea"/>
                <a:cs typeface="+mn-cs"/>
              </a:rPr>
              <a:t> 2012 slide desk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goals and basic implementation.</a:t>
            </a:r>
          </a:p>
          <a:p>
            <a:r>
              <a:rPr lang="en-US" sz="1200" b="0" i="0" u="none" strike="noStrike" kern="1200" dirty="0" smtClean="0">
                <a:solidFill>
                  <a:schemeClr val="tx1"/>
                </a:solidFill>
                <a:effectLst/>
                <a:latin typeface="+mn-lt"/>
                <a:ea typeface="+mn-ea"/>
                <a:cs typeface="+mn-cs"/>
                <a:hlinkClick r:id="rId8"/>
              </a:rPr>
              <a:t>https://www.mail-archive.com/seandroid-list@tycho.nsa.gov/</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SEAndoid</a:t>
            </a:r>
            <a:r>
              <a:rPr lang="en-US" sz="1200" b="0" i="0" kern="1200" dirty="0" smtClean="0">
                <a:solidFill>
                  <a:schemeClr val="tx1"/>
                </a:solidFill>
                <a:effectLst/>
                <a:latin typeface="+mn-lt"/>
                <a:ea typeface="+mn-ea"/>
                <a:cs typeface="+mn-cs"/>
              </a:rPr>
              <a:t> public mailing list archive is another useful resource for information.</a:t>
            </a:r>
          </a:p>
          <a:p>
            <a:r>
              <a:rPr lang="en-US" sz="1200" b="0" i="0" kern="1200" dirty="0" smtClean="0">
                <a:solidFill>
                  <a:schemeClr val="tx1"/>
                </a:solidFill>
                <a:effectLst/>
                <a:latin typeface="+mn-lt"/>
                <a:ea typeface="+mn-ea"/>
                <a:cs typeface="+mn-cs"/>
              </a:rPr>
              <a:t>Some initial information about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can be found in the </a:t>
            </a:r>
            <a:r>
              <a:rPr lang="en-US" sz="1200" b="0" i="0" u="none" strike="noStrike" kern="1200" dirty="0" err="1" smtClean="0">
                <a:solidFill>
                  <a:schemeClr val="tx1"/>
                </a:solidFill>
                <a:effectLst/>
                <a:latin typeface="+mn-lt"/>
                <a:ea typeface="+mn-ea"/>
                <a:cs typeface="+mn-cs"/>
                <a:hlinkClick r:id="rId9"/>
              </a:rPr>
              <a:t>SELinux</a:t>
            </a:r>
            <a:r>
              <a:rPr lang="en-US" sz="1200" b="0" i="0" u="none" strike="noStrike" kern="1200" dirty="0" smtClean="0">
                <a:solidFill>
                  <a:schemeClr val="tx1"/>
                </a:solidFill>
                <a:effectLst/>
                <a:latin typeface="+mn-lt"/>
                <a:ea typeface="+mn-ea"/>
                <a:cs typeface="+mn-cs"/>
                <a:hlinkClick r:id="rId9"/>
              </a:rPr>
              <a:t> and </a:t>
            </a:r>
            <a:r>
              <a:rPr lang="en-US" sz="1200" b="0" i="0" u="none" strike="noStrike" kern="1200" dirty="0" err="1" smtClean="0">
                <a:solidFill>
                  <a:schemeClr val="tx1"/>
                </a:solidFill>
                <a:effectLst/>
                <a:latin typeface="+mn-lt"/>
                <a:ea typeface="+mn-ea"/>
                <a:cs typeface="+mn-cs"/>
                <a:hlinkClick r:id="rId9"/>
              </a:rPr>
              <a:t>SEAndroid#SELinuxbasics</a:t>
            </a:r>
            <a:r>
              <a:rPr lang="en-US" sz="1200" b="0" i="0" kern="1200" dirty="0" smtClean="0">
                <a:solidFill>
                  <a:schemeClr val="tx1"/>
                </a:solidFill>
                <a:effectLst/>
                <a:latin typeface="+mn-lt"/>
                <a:ea typeface="+mn-ea"/>
                <a:cs typeface="+mn-cs"/>
              </a:rPr>
              <a:t> article.</a:t>
            </a:r>
          </a:p>
          <a:p>
            <a:endParaRPr lang="en-US" dirty="0"/>
          </a:p>
        </p:txBody>
      </p:sp>
    </p:spTree>
    <p:extLst>
      <p:ext uri="{BB962C8B-B14F-4D97-AF65-F5344CB8AC3E}">
        <p14:creationId xmlns:p14="http://schemas.microsoft.com/office/powerpoint/2010/main" val="1236064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Useful tools and commands</a:t>
            </a:r>
          </a:p>
          <a:p>
            <a:r>
              <a:rPr lang="en-US" sz="1200" b="0" i="0" kern="1200" dirty="0" smtClean="0">
                <a:solidFill>
                  <a:schemeClr val="tx1"/>
                </a:solidFill>
                <a:effectLst/>
                <a:latin typeface="+mn-lt"/>
                <a:ea typeface="+mn-ea"/>
                <a:cs typeface="+mn-cs"/>
              </a:rPr>
              <a:t>These are some tools that can help you building/debugging the rules for your policy.</a:t>
            </a:r>
          </a:p>
          <a:p>
            <a:r>
              <a:rPr lang="en-US" sz="1200" b="0" i="0" kern="1200" dirty="0" smtClean="0">
                <a:solidFill>
                  <a:schemeClr val="tx1"/>
                </a:solidFill>
                <a:effectLst/>
                <a:latin typeface="+mn-lt"/>
                <a:ea typeface="+mn-ea"/>
                <a:cs typeface="+mn-cs"/>
              </a:rPr>
              <a:t>audit2allow</a:t>
            </a:r>
          </a:p>
          <a:p>
            <a:pPr lvl="1"/>
            <a:r>
              <a:rPr lang="en-US" sz="1200" b="0" i="0" kern="1200" dirty="0" smtClean="0">
                <a:solidFill>
                  <a:schemeClr val="tx1"/>
                </a:solidFill>
                <a:effectLst/>
                <a:latin typeface="+mn-lt"/>
                <a:ea typeface="+mn-ea"/>
                <a:cs typeface="+mn-cs"/>
              </a:rPr>
              <a:t>Automatically converts </a:t>
            </a:r>
            <a:r>
              <a:rPr lang="en-US" sz="1200" b="0" i="0" u="none" strike="noStrike" kern="1200" dirty="0" err="1" smtClean="0">
                <a:solidFill>
                  <a:schemeClr val="tx1"/>
                </a:solidFill>
                <a:effectLst/>
                <a:latin typeface="+mn-lt"/>
                <a:ea typeface="+mn-ea"/>
                <a:cs typeface="+mn-cs"/>
                <a:hlinkClick r:id="rId3"/>
              </a:rPr>
              <a:t>avc:denied</a:t>
            </a:r>
            <a:r>
              <a:rPr lang="en-US" sz="1200" b="0" i="0" kern="1200" dirty="0" smtClean="0">
                <a:solidFill>
                  <a:schemeClr val="tx1"/>
                </a:solidFill>
                <a:effectLst/>
                <a:latin typeface="+mn-lt"/>
                <a:ea typeface="+mn-ea"/>
                <a:cs typeface="+mn-cs"/>
              </a:rPr>
              <a:t> messages from the log into corresponding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rules.</a:t>
            </a:r>
          </a:p>
          <a:p>
            <a:r>
              <a:rPr lang="en-US" sz="1200" b="0" i="0" kern="1200" dirty="0" smtClean="0">
                <a:solidFill>
                  <a:schemeClr val="tx1"/>
                </a:solidFill>
                <a:effectLst/>
                <a:latin typeface="+mn-lt"/>
                <a:ea typeface="+mn-ea"/>
                <a:cs typeface="+mn-cs"/>
              </a:rPr>
              <a:t>ls -Z</a:t>
            </a:r>
          </a:p>
          <a:p>
            <a:pPr lvl="1"/>
            <a:r>
              <a:rPr lang="en-US" sz="1200" b="0" i="0" kern="1200" dirty="0" smtClean="0">
                <a:solidFill>
                  <a:schemeClr val="tx1"/>
                </a:solidFill>
                <a:effectLst/>
                <a:latin typeface="+mn-lt"/>
                <a:ea typeface="+mn-ea"/>
                <a:cs typeface="+mn-cs"/>
              </a:rPr>
              <a:t>Displays security label of an object, like file, directory, socket and etc.</a:t>
            </a:r>
          </a:p>
          <a:p>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-Z</a:t>
            </a:r>
          </a:p>
          <a:p>
            <a:pPr lvl="1"/>
            <a:r>
              <a:rPr lang="en-US" sz="1200" b="0" i="0" kern="1200" dirty="0" smtClean="0">
                <a:solidFill>
                  <a:schemeClr val="tx1"/>
                </a:solidFill>
                <a:effectLst/>
                <a:latin typeface="+mn-lt"/>
                <a:ea typeface="+mn-ea"/>
                <a:cs typeface="+mn-cs"/>
              </a:rPr>
              <a:t>Displays security label of a process.</a:t>
            </a:r>
          </a:p>
          <a:p>
            <a:r>
              <a:rPr lang="en-US" sz="1200" b="0" i="0" kern="1200" dirty="0" smtClean="0">
                <a:solidFill>
                  <a:schemeClr val="tx1"/>
                </a:solidFill>
                <a:effectLst/>
                <a:latin typeface="+mn-lt"/>
                <a:ea typeface="+mn-ea"/>
                <a:cs typeface="+mn-cs"/>
              </a:rPr>
              <a:t>id -Z</a:t>
            </a:r>
          </a:p>
          <a:p>
            <a:pPr lvl="1"/>
            <a:r>
              <a:rPr lang="en-US" sz="1200" b="0" i="0" kern="1200" dirty="0" smtClean="0">
                <a:solidFill>
                  <a:schemeClr val="tx1"/>
                </a:solidFill>
                <a:effectLst/>
                <a:latin typeface="+mn-lt"/>
                <a:ea typeface="+mn-ea"/>
                <a:cs typeface="+mn-cs"/>
              </a:rPr>
              <a:t>Displays security label of current process.</a:t>
            </a:r>
          </a:p>
          <a:p>
            <a:r>
              <a:rPr lang="en-US" sz="1200" b="0" i="0" kern="1200" dirty="0" err="1" smtClean="0">
                <a:solidFill>
                  <a:schemeClr val="tx1"/>
                </a:solidFill>
                <a:effectLst/>
                <a:latin typeface="+mn-lt"/>
                <a:ea typeface="+mn-ea"/>
                <a:cs typeface="+mn-cs"/>
              </a:rPr>
              <a:t>getenforce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 permissive or enforcing.</a:t>
            </a:r>
          </a:p>
          <a:p>
            <a:r>
              <a:rPr lang="en-US" sz="1200" b="0" i="0" kern="1200" dirty="0" err="1" smtClean="0">
                <a:solidFill>
                  <a:schemeClr val="tx1"/>
                </a:solidFill>
                <a:effectLst/>
                <a:latin typeface="+mn-lt"/>
                <a:ea typeface="+mn-ea"/>
                <a:cs typeface="+mn-cs"/>
              </a:rPr>
              <a:t>setenforce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Sets the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a:t>
            </a:r>
          </a:p>
          <a:p>
            <a:r>
              <a:rPr lang="en-US" sz="1200" b="0" i="0" kern="1200" dirty="0" smtClean="0">
                <a:solidFill>
                  <a:schemeClr val="tx1"/>
                </a:solidFill>
                <a:effectLst/>
                <a:latin typeface="+mn-lt"/>
                <a:ea typeface="+mn-ea"/>
                <a:cs typeface="+mn-cs"/>
              </a:rPr>
              <a:t>The full list of supported commands on a target device can be found here:</a:t>
            </a:r>
          </a:p>
          <a:p>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a:rPr>
              <a:t>http://selinuxproject.org/page/NB_SEforAndroid_1#SELinux_Commands</a:t>
            </a:r>
            <a:endParaRPr lang="en-US" sz="1200" b="0" i="0" kern="120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23580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228600" indent="-228600">
              <a:buFont typeface="+mj-lt"/>
              <a:buAutoNum type="arabicPeriod"/>
            </a:pPr>
            <a:r>
              <a:rPr lang="en-US" sz="1200" b="0" i="0" kern="1200" dirty="0" err="1" smtClean="0">
                <a:solidFill>
                  <a:schemeClr val="tx1"/>
                </a:solidFill>
                <a:effectLst/>
                <a:latin typeface="+mn-lt"/>
                <a:ea typeface="+mn-ea"/>
                <a:cs typeface="+mn-cs"/>
              </a:rPr>
              <a:t>adbd.te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bluetooth.te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bootanim.te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clatd.te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debuggerd.te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dex2oat.te</a:t>
            </a:r>
          </a:p>
          <a:p>
            <a:pPr marL="228600" indent="-228600">
              <a:buFont typeface="+mj-lt"/>
              <a:buAutoNum type="arabicPeriod"/>
            </a:pPr>
            <a:r>
              <a:rPr lang="en-US" sz="1200" b="0" i="0" kern="1200" dirty="0" err="1" smtClean="0">
                <a:solidFill>
                  <a:schemeClr val="tx1"/>
                </a:solidFill>
                <a:effectLst/>
                <a:latin typeface="+mn-lt"/>
                <a:ea typeface="+mn-ea"/>
                <a:cs typeface="+mn-cs"/>
              </a:rPr>
              <a:t>dhcp.te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dnsmasq.te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drmserver.te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dumpstate.te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gpsd.te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hci_attach.te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healthd.te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hostapd.te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init_shell.te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inputflinger.te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install_recovery.te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isolated_app.te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kernel.te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keystore.te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lmkd.te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mdnsd.te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mediaserver.te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mtp.te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netd.te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nfc.te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platform_app.te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racoon.te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radio.te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rild.te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runas.te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sdcardd.te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servicemanager.te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shared_relro.te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surfaceflinger.te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tee.te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ueventd.te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unconfined.te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uncrypt.te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untrusted_app.te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vdc.te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vold.te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watchdogd.te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wpa.te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zygote.te</a:t>
            </a:r>
            <a:endParaRPr lang="en-US" dirty="0"/>
          </a:p>
        </p:txBody>
      </p:sp>
    </p:spTree>
    <p:extLst>
      <p:ext uri="{BB962C8B-B14F-4D97-AF65-F5344CB8AC3E}">
        <p14:creationId xmlns:p14="http://schemas.microsoft.com/office/powerpoint/2010/main" val="134858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https://wiki.ith.intel.com/display/NPI/Android+Mesa+Stack+Enabling+in+1A+Master</a:t>
            </a:r>
          </a:p>
        </p:txBody>
      </p:sp>
      <p:sp>
        <p:nvSpPr>
          <p:cNvPr id="4" name="Slide Number Placeholder 3"/>
          <p:cNvSpPr>
            <a:spLocks noGrp="1"/>
          </p:cNvSpPr>
          <p:nvPr>
            <p:ph type="sldNum" sz="quarter" idx="5"/>
          </p:nvPr>
        </p:nvSpPr>
        <p:spPr/>
        <p:txBody>
          <a:bodyPr/>
          <a:lstStyle/>
          <a:p>
            <a:fld id="{F43BB603-1B40-464F-8DD5-703DFB88FC45}" type="slidenum">
              <a:rPr lang="en-US" smtClean="0"/>
              <a:t>232</a:t>
            </a:fld>
            <a:endParaRPr lang="en-US"/>
          </a:p>
        </p:txBody>
      </p:sp>
    </p:spTree>
    <p:extLst>
      <p:ext uri="{BB962C8B-B14F-4D97-AF65-F5344CB8AC3E}">
        <p14:creationId xmlns:p14="http://schemas.microsoft.com/office/powerpoint/2010/main" val="3190388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a:t>
            </a:r>
          </a:p>
          <a:p>
            <a:r>
              <a:rPr lang="x-none" altLang="en-US" dirty="0"/>
              <a:t>https://wiki.ith.intel.com/display/masedill/Android+KVM+Boot</a:t>
            </a:r>
          </a:p>
          <a:p>
            <a:r>
              <a:rPr lang="en-US" altLang="x-none" dirty="0"/>
              <a:t>--------------------------------------------------------------------------------------------------------------</a:t>
            </a:r>
          </a:p>
          <a:p>
            <a:r>
              <a:rPr lang="en-US" altLang="x-none" dirty="0"/>
              <a:t>#!/bin/bash</a:t>
            </a:r>
          </a:p>
          <a:p>
            <a:r>
              <a:rPr lang="en-US" altLang="x-none" dirty="0"/>
              <a:t>/</a:t>
            </a:r>
            <a:r>
              <a:rPr lang="en-US" altLang="x-none" dirty="0" err="1"/>
              <a:t>usr</a:t>
            </a:r>
            <a:r>
              <a:rPr lang="en-US" altLang="x-none" dirty="0"/>
              <a:t>/bin/qemu-system-x86_64 \</a:t>
            </a:r>
          </a:p>
          <a:p>
            <a:r>
              <a:rPr lang="en-US" altLang="x-none" dirty="0"/>
              <a:t>-m 8192 \</a:t>
            </a:r>
          </a:p>
          <a:p>
            <a:r>
              <a:rPr lang="en-US" altLang="x-none" dirty="0"/>
              <a:t>-</a:t>
            </a:r>
            <a:r>
              <a:rPr lang="en-US" altLang="x-none" dirty="0" err="1"/>
              <a:t>smp</a:t>
            </a:r>
            <a:r>
              <a:rPr lang="en-US" altLang="x-none" dirty="0"/>
              <a:t> 8 \</a:t>
            </a:r>
          </a:p>
          <a:p>
            <a:r>
              <a:rPr lang="en-US" altLang="x-none" dirty="0"/>
              <a:t>-M pc \</a:t>
            </a:r>
          </a:p>
          <a:p>
            <a:r>
              <a:rPr lang="en-US" altLang="x-none" dirty="0"/>
              <a:t>-name android-</a:t>
            </a:r>
            <a:r>
              <a:rPr lang="en-US" altLang="x-none" dirty="0" err="1"/>
              <a:t>gvt</a:t>
            </a:r>
            <a:r>
              <a:rPr lang="en-US" altLang="x-none" dirty="0"/>
              <a:t>-guest \</a:t>
            </a:r>
          </a:p>
          <a:p>
            <a:r>
              <a:rPr lang="en-US" altLang="x-none" dirty="0"/>
              <a:t>-</a:t>
            </a:r>
            <a:r>
              <a:rPr lang="en-US" altLang="x-none" dirty="0" err="1"/>
              <a:t>hda</a:t>
            </a:r>
            <a:r>
              <a:rPr lang="en-US" altLang="x-none" dirty="0"/>
              <a:t> /home/</a:t>
            </a:r>
            <a:r>
              <a:rPr lang="en-US" altLang="x-none" dirty="0" err="1"/>
              <a:t>snuc</a:t>
            </a:r>
            <a:r>
              <a:rPr lang="en-US" altLang="x-none" dirty="0"/>
              <a:t>/</a:t>
            </a:r>
            <a:r>
              <a:rPr lang="en-US" altLang="x-none" dirty="0" err="1"/>
              <a:t>vm</a:t>
            </a:r>
            <a:r>
              <a:rPr lang="en-US" altLang="x-none" dirty="0"/>
              <a:t>/disk/android.qcow2 \</a:t>
            </a:r>
          </a:p>
          <a:p>
            <a:r>
              <a:rPr lang="en-US" altLang="x-none" dirty="0"/>
              <a:t>-bios /home/</a:t>
            </a:r>
            <a:r>
              <a:rPr lang="en-US" altLang="x-none" dirty="0" err="1"/>
              <a:t>snuc</a:t>
            </a:r>
            <a:r>
              <a:rPr lang="en-US" altLang="x-none" dirty="0"/>
              <a:t>/</a:t>
            </a:r>
            <a:r>
              <a:rPr lang="en-US" altLang="x-none" dirty="0" err="1"/>
              <a:t>vm</a:t>
            </a:r>
            <a:r>
              <a:rPr lang="en-US" altLang="x-none" dirty="0"/>
              <a:t>/</a:t>
            </a:r>
            <a:r>
              <a:rPr lang="en-US" altLang="x-none" dirty="0" err="1"/>
              <a:t>fw</a:t>
            </a:r>
            <a:r>
              <a:rPr lang="en-US" altLang="x-none" dirty="0"/>
              <a:t>/</a:t>
            </a:r>
            <a:r>
              <a:rPr lang="en-US" altLang="x-none" dirty="0" err="1"/>
              <a:t>ovmf.fd</a:t>
            </a:r>
            <a:r>
              <a:rPr lang="en-US" altLang="x-none" dirty="0"/>
              <a:t> \</a:t>
            </a:r>
          </a:p>
          <a:p>
            <a:r>
              <a:rPr lang="en-US" altLang="x-none" dirty="0"/>
              <a:t>-enable-</a:t>
            </a:r>
            <a:r>
              <a:rPr lang="en-US" altLang="x-none" dirty="0" err="1"/>
              <a:t>kvm</a:t>
            </a:r>
            <a:r>
              <a:rPr lang="en-US" altLang="x-none" dirty="0"/>
              <a:t> \</a:t>
            </a:r>
          </a:p>
          <a:p>
            <a:r>
              <a:rPr lang="en-US" altLang="x-none" dirty="0"/>
              <a:t>-</a:t>
            </a:r>
            <a:r>
              <a:rPr lang="en-US" altLang="x-none" dirty="0" err="1"/>
              <a:t>nic</a:t>
            </a:r>
            <a:r>
              <a:rPr lang="en-US" altLang="x-none" dirty="0"/>
              <a:t> </a:t>
            </a:r>
            <a:r>
              <a:rPr lang="en-US" altLang="x-none" dirty="0" err="1"/>
              <a:t>tap,mac</a:t>
            </a:r>
            <a:r>
              <a:rPr lang="en-US" altLang="x-none" dirty="0"/>
              <a:t>=00:DE:AD:BE:EF:80,mode1=e1000 \</a:t>
            </a:r>
          </a:p>
          <a:p>
            <a:r>
              <a:rPr lang="en-US" altLang="x-none" dirty="0"/>
              <a:t>-</a:t>
            </a:r>
            <a:r>
              <a:rPr lang="en-US" altLang="x-none" dirty="0" err="1"/>
              <a:t>vga</a:t>
            </a:r>
            <a:r>
              <a:rPr lang="en-US" altLang="x-none" dirty="0"/>
              <a:t> none \</a:t>
            </a:r>
          </a:p>
          <a:p>
            <a:r>
              <a:rPr lang="en-US" altLang="x-none" dirty="0"/>
              <a:t>-boot d \</a:t>
            </a:r>
          </a:p>
          <a:p>
            <a:r>
              <a:rPr lang="en-US" altLang="x-none" dirty="0"/>
              <a:t>-</a:t>
            </a:r>
            <a:r>
              <a:rPr lang="en-US" altLang="x-none" dirty="0" err="1"/>
              <a:t>cdrom</a:t>
            </a:r>
            <a:r>
              <a:rPr lang="en-US" altLang="x-none" dirty="0"/>
              <a:t> /home/</a:t>
            </a:r>
            <a:r>
              <a:rPr lang="en-US" altLang="x-none" dirty="0" err="1"/>
              <a:t>snuc</a:t>
            </a:r>
            <a:r>
              <a:rPr lang="en-US" altLang="x-none" dirty="0"/>
              <a:t>/</a:t>
            </a:r>
            <a:r>
              <a:rPr lang="en-US" altLang="x-none" dirty="0" err="1"/>
              <a:t>vm</a:t>
            </a:r>
            <a:r>
              <a:rPr lang="en-US" altLang="x-none" dirty="0"/>
              <a:t>/</a:t>
            </a:r>
            <a:r>
              <a:rPr lang="en-US" altLang="x-none" dirty="0" err="1"/>
              <a:t>iso</a:t>
            </a:r>
            <a:r>
              <a:rPr lang="en-US" altLang="x-none" dirty="0"/>
              <a:t>/</a:t>
            </a:r>
            <a:r>
              <a:rPr lang="en-US" altLang="x-none" dirty="0" err="1"/>
              <a:t>android.iso</a:t>
            </a:r>
            <a:r>
              <a:rPr lang="en-US" altLang="x-none" dirty="0"/>
              <a:t> \</a:t>
            </a:r>
          </a:p>
          <a:p>
            <a:r>
              <a:rPr lang="en-US" altLang="x-none" dirty="0"/>
              <a:t>-display </a:t>
            </a:r>
            <a:r>
              <a:rPr lang="en-US" altLang="x-none" dirty="0" err="1"/>
              <a:t>egl</a:t>
            </a:r>
            <a:r>
              <a:rPr lang="en-US" altLang="x-none" dirty="0"/>
              <a:t>-headless \</a:t>
            </a:r>
          </a:p>
          <a:p>
            <a:r>
              <a:rPr lang="en-US" altLang="x-none" dirty="0"/>
              <a:t>-k </a:t>
            </a:r>
            <a:r>
              <a:rPr lang="en-US" altLang="x-none" dirty="0" err="1"/>
              <a:t>en</a:t>
            </a:r>
            <a:r>
              <a:rPr lang="en-US" altLang="x-none" dirty="0"/>
              <a:t>-us \</a:t>
            </a:r>
          </a:p>
          <a:p>
            <a:r>
              <a:rPr lang="en-US" altLang="x-none" dirty="0"/>
              <a:t>-</a:t>
            </a:r>
            <a:r>
              <a:rPr lang="en-US" altLang="x-none" dirty="0" err="1"/>
              <a:t>vnc</a:t>
            </a:r>
            <a:r>
              <a:rPr lang="en-US" altLang="x-none" dirty="0"/>
              <a:t> :2 \</a:t>
            </a:r>
          </a:p>
          <a:p>
            <a:r>
              <a:rPr lang="en-US" altLang="x-none" dirty="0"/>
              <a:t>-machine q35 \</a:t>
            </a:r>
          </a:p>
          <a:p>
            <a:r>
              <a:rPr lang="en-US" altLang="x-none" dirty="0"/>
              <a:t>-</a:t>
            </a:r>
            <a:r>
              <a:rPr lang="en-US" altLang="x-none" dirty="0" err="1"/>
              <a:t>cpu</a:t>
            </a:r>
            <a:r>
              <a:rPr lang="en-US" altLang="x-none" dirty="0"/>
              <a:t> host -</a:t>
            </a:r>
            <a:r>
              <a:rPr lang="en-US" altLang="x-none" dirty="0" err="1"/>
              <a:t>usb</a:t>
            </a:r>
            <a:r>
              <a:rPr lang="en-US" altLang="x-none" dirty="0"/>
              <a:t>  -device </a:t>
            </a:r>
            <a:r>
              <a:rPr lang="en-US" altLang="x-none" dirty="0" err="1"/>
              <a:t>usb</a:t>
            </a:r>
            <a:r>
              <a:rPr lang="en-US" altLang="x-none" dirty="0"/>
              <a:t>-tablet -device </a:t>
            </a:r>
            <a:r>
              <a:rPr lang="en-US" altLang="x-none" dirty="0" err="1"/>
              <a:t>usb-host,hostbus</a:t>
            </a:r>
            <a:r>
              <a:rPr lang="en-US" altLang="x-none" dirty="0"/>
              <a:t>=1,hostaddr=2 \</a:t>
            </a:r>
          </a:p>
          <a:p>
            <a:r>
              <a:rPr lang="en-US" altLang="x-none" dirty="0"/>
              <a:t>-device </a:t>
            </a:r>
            <a:r>
              <a:rPr lang="en-US" altLang="x-none" dirty="0" err="1"/>
              <a:t>vfio-pci,sysfsdev</a:t>
            </a:r>
            <a:r>
              <a:rPr lang="en-US" altLang="x-none" dirty="0"/>
              <a:t>=/sys/bus/</a:t>
            </a:r>
            <a:r>
              <a:rPr lang="en-US" altLang="x-none" dirty="0" err="1"/>
              <a:t>pci</a:t>
            </a:r>
            <a:r>
              <a:rPr lang="en-US" altLang="x-none" dirty="0"/>
              <a:t>/devices/XXXXXXX/</a:t>
            </a:r>
            <a:r>
              <a:rPr lang="en-US" altLang="x-none" dirty="0" err="1"/>
              <a:t>XXXXXXXXXXXXXX,display</a:t>
            </a:r>
            <a:r>
              <a:rPr lang="en-US" altLang="x-none" dirty="0"/>
              <a:t>=</a:t>
            </a:r>
            <a:r>
              <a:rPr lang="en-US" altLang="x-none" dirty="0" err="1"/>
              <a:t>off,x-igd-opregion</a:t>
            </a:r>
            <a:r>
              <a:rPr lang="en-US" altLang="x-none" dirty="0"/>
              <a:t>=on</a:t>
            </a:r>
          </a:p>
        </p:txBody>
      </p:sp>
      <p:sp>
        <p:nvSpPr>
          <p:cNvPr id="4" name="Slide Number Placeholder 3"/>
          <p:cNvSpPr>
            <a:spLocks noGrp="1"/>
          </p:cNvSpPr>
          <p:nvPr>
            <p:ph type="sldNum" sz="quarter" idx="5"/>
          </p:nvPr>
        </p:nvSpPr>
        <p:spPr/>
        <p:txBody>
          <a:bodyPr/>
          <a:lstStyle/>
          <a:p>
            <a:fld id="{F43BB603-1B40-464F-8DD5-703DFB88FC45}" type="slidenum">
              <a:rPr lang="en-US" smtClean="0"/>
              <a:t>233</a:t>
            </a:fld>
            <a:endParaRPr lang="en-US"/>
          </a:p>
        </p:txBody>
      </p:sp>
    </p:spTree>
    <p:extLst>
      <p:ext uri="{BB962C8B-B14F-4D97-AF65-F5344CB8AC3E}">
        <p14:creationId xmlns:p14="http://schemas.microsoft.com/office/powerpoint/2010/main" val="424811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91</a:t>
            </a:fld>
            <a:endParaRPr lang="en-US"/>
          </a:p>
        </p:txBody>
      </p:sp>
    </p:spTree>
    <p:extLst>
      <p:ext uri="{BB962C8B-B14F-4D97-AF65-F5344CB8AC3E}">
        <p14:creationId xmlns:p14="http://schemas.microsoft.com/office/powerpoint/2010/main" val="372991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t>99</a:t>
            </a:fld>
            <a:endParaRPr lang="en-US"/>
          </a:p>
        </p:txBody>
      </p:sp>
    </p:spTree>
    <p:extLst>
      <p:ext uri="{BB962C8B-B14F-4D97-AF65-F5344CB8AC3E}">
        <p14:creationId xmlns:p14="http://schemas.microsoft.com/office/powerpoint/2010/main" val="560410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p>
          <a:p>
            <a:r>
              <a:rPr lang="en-US"/>
              <a:t>https://blog.csdn.net/gh201030460222/article/details/83067155</a:t>
            </a:r>
          </a:p>
          <a:p>
            <a:r>
              <a:rPr lang="en-US"/>
              <a:t>https://blog.csdn.net/gh201030460222/article/details/80717604</a:t>
            </a:r>
          </a:p>
          <a:p>
            <a:r>
              <a:rPr lang="en-US"/>
              <a:t>https://blog.csdn.net/gh201030460222/article/details/80717690</a:t>
            </a:r>
          </a:p>
          <a:p>
            <a:r>
              <a:rPr lang="en-US"/>
              <a:t>https://blog.csdn.net/sfhinsc/article/details/86481308</a:t>
            </a:r>
          </a:p>
        </p:txBody>
      </p:sp>
    </p:spTree>
    <p:extLst>
      <p:ext uri="{BB962C8B-B14F-4D97-AF65-F5344CB8AC3E}">
        <p14:creationId xmlns:p14="http://schemas.microsoft.com/office/powerpoint/2010/main" val="364782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a:p>
            <a:r>
              <a:rPr lang="x-none" altLang="en-US"/>
              <a:t>https://wiki.ith.intel.com/display/ASDEng/Yocto+on+Ubuntu+16.04+LTS</a:t>
            </a:r>
          </a:p>
        </p:txBody>
      </p:sp>
      <p:sp>
        <p:nvSpPr>
          <p:cNvPr id="4" name="Slide Number Placeholder 3"/>
          <p:cNvSpPr>
            <a:spLocks noGrp="1"/>
          </p:cNvSpPr>
          <p:nvPr>
            <p:ph type="sldNum" sz="quarter" idx="5"/>
          </p:nvPr>
        </p:nvSpPr>
        <p:spPr/>
        <p:txBody>
          <a:bodyPr/>
          <a:lstStyle/>
          <a:p>
            <a:fld id="{F43BB603-1B40-464F-8DD5-703DFB88FC45}" type="slidenum">
              <a:rPr lang="en-US" smtClean="0"/>
              <a:t>200</a:t>
            </a:fld>
            <a:endParaRPr lang="en-US"/>
          </a:p>
        </p:txBody>
      </p:sp>
    </p:spTree>
    <p:extLst>
      <p:ext uri="{BB962C8B-B14F-4D97-AF65-F5344CB8AC3E}">
        <p14:creationId xmlns:p14="http://schemas.microsoft.com/office/powerpoint/2010/main" val="169339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p:txBody>
      </p:sp>
      <p:sp>
        <p:nvSpPr>
          <p:cNvPr id="4" name="Slide Number Placeholder 3"/>
          <p:cNvSpPr>
            <a:spLocks noGrp="1"/>
          </p:cNvSpPr>
          <p:nvPr>
            <p:ph type="sldNum" sz="quarter" idx="5"/>
          </p:nvPr>
        </p:nvSpPr>
        <p:spPr/>
        <p:txBody>
          <a:bodyPr/>
          <a:lstStyle/>
          <a:p>
            <a:fld id="{F43BB603-1B40-464F-8DD5-703DFB88FC45}" type="slidenum">
              <a:rPr lang="en-US" smtClean="0"/>
              <a:t>201</a:t>
            </a:fld>
            <a:endParaRPr lang="en-US"/>
          </a:p>
        </p:txBody>
      </p:sp>
    </p:spTree>
    <p:extLst>
      <p:ext uri="{BB962C8B-B14F-4D97-AF65-F5344CB8AC3E}">
        <p14:creationId xmlns:p14="http://schemas.microsoft.com/office/powerpoint/2010/main" val="2347079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p>
          <a:p>
            <a:r>
              <a:rPr lang="x-none" altLang="en-US"/>
              <a:t>https://github.com/projectceladon/manifest/wiki</a:t>
            </a:r>
          </a:p>
          <a:p>
            <a:r>
              <a:rPr lang="x-none" altLang="en-US"/>
              <a:t>https://wiki.ith.intel.com/display/ANDROIDSI/PROJECT-CELADON</a:t>
            </a:r>
          </a:p>
        </p:txBody>
      </p:sp>
      <p:sp>
        <p:nvSpPr>
          <p:cNvPr id="4" name="Slide Number Placeholder 3"/>
          <p:cNvSpPr>
            <a:spLocks noGrp="1"/>
          </p:cNvSpPr>
          <p:nvPr>
            <p:ph type="sldNum" sz="quarter" idx="5"/>
          </p:nvPr>
        </p:nvSpPr>
        <p:spPr/>
        <p:txBody>
          <a:bodyPr/>
          <a:lstStyle/>
          <a:p>
            <a:fld id="{F43BB603-1B40-464F-8DD5-703DFB88FC45}" type="slidenum">
              <a:rPr lang="en-US" smtClean="0"/>
              <a:t>202</a:t>
            </a:fld>
            <a:endParaRPr lang="en-US"/>
          </a:p>
        </p:txBody>
      </p:sp>
    </p:spTree>
    <p:extLst>
      <p:ext uri="{BB962C8B-B14F-4D97-AF65-F5344CB8AC3E}">
        <p14:creationId xmlns:p14="http://schemas.microsoft.com/office/powerpoint/2010/main" val="42610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51F6CD-5834-44F0-ADB9-8D5E41E0804B}"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t>10/5/2019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t>10/5/2019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t>10/5/2019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51F6CD-5834-44F0-ADB9-8D5E41E0804B}"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t>10/5/2019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5R9lkqRjZm0&amp;t=49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hemas.android.com/apk/res/android"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lib.csdn.net/base/architecture"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chemas.android.com/apk/res/android"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onsole.developers.google.com/" TargetMode="Externa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khronos.org/registry/cl/sdk/1.2/docs/man/xhtml/enums.html#cl_mem_flags" TargetMode="External"/><Relationship Id="rId2" Type="http://schemas.openxmlformats.org/officeDocument/2006/relationships/hyperlink" Target="http://www.khronos.org/registry/cl/sdk/1.2/docs/man/xhtml/abstractDataTypes.html" TargetMode="External"/><Relationship Id="rId1" Type="http://schemas.openxmlformats.org/officeDocument/2006/relationships/slideLayout" Target="../slideLayouts/slideLayout2.xml"/><Relationship Id="rId4" Type="http://schemas.openxmlformats.org/officeDocument/2006/relationships/hyperlink" Target="http://www.khronos.org/registry/cl/sdk/1.2/docs/man/xhtml/scalar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https://guides.codepath.com/android/Styles-and-Themes"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developer.android.com/reference/android/app/ActionBar.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developer.android.com/reference/android/app/FragmentTransaction.html" TargetMode="Externa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63.xml.rels><?xml version="1.0" encoding="UTF-8" standalone="yes"?>
<Relationships xmlns="http://schemas.openxmlformats.org/package/2006/relationships"><Relationship Id="rId3" Type="http://schemas.openxmlformats.org/officeDocument/2006/relationships/hyperlink" Target="http://www.smashingmagazine.com/tag/icons/" TargetMode="External"/><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hyperlink" Target="https://kuler.adobe.com/create/color-wheel/" TargetMode="External"/><Relationship Id="rId4" Type="http://schemas.openxmlformats.org/officeDocument/2006/relationships/hyperlink" Target="https://developer.android.com/design/style/color.html"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chemas.android.com/apk/res/android" TargetMode="External"/><Relationship Id="rId2" Type="http://schemas.openxmlformats.org/officeDocument/2006/relationships/hyperlink" Target="https://github.com/google/material-design-icon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blog.piasy.com/2016/06/07/Open-gl-es-android-2-part-1/"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developer.mozilla.org/en-US/docs/Web/JavaScript/Inheritance_and_the_prototype_chain"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securewiki.ith.intel.com/display/BXTLinux/WW31'17+%5bMR3.1+Track-D0%5d+MR3.1+Release+-+Leaf+Hill" TargetMode="External"/><Relationship Id="rId2" Type="http://schemas.openxmlformats.org/officeDocument/2006/relationships/hyperlink" Target="https://securewiki.ith.intel.com/display/BXTLinux/Software+BKC" TargetMode="External"/><Relationship Id="rId1" Type="http://schemas.openxmlformats.org/officeDocument/2006/relationships/slideLayout" Target="../slideLayouts/slideLayout2.xml"/><Relationship Id="rId5" Type="http://schemas.openxmlformats.org/officeDocument/2006/relationships/hyperlink" Target="https://ubit-artifactory-ba.intel.com/artifactory/ped-bxt-local/yocto/releases/" TargetMode="External"/><Relationship Id="rId4" Type="http://schemas.openxmlformats.org/officeDocument/2006/relationships/hyperlink" Target="https://ubit-artifactory-ba.intel.com/artifactory/ped-bxt-local/yocto/builds/2017/stable/ww31.4/images/release/default/core-image-sato-sdk-intel-corei7-64-03-08-2017-hddimg.tar.bz2"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open-open.com/lib/view/open1435821058294.html" TargetMode="External"/><Relationship Id="rId2" Type="http://schemas.openxmlformats.org/officeDocument/2006/relationships/hyperlink" Target="http://www.aboutyun.com/thread-13121-1-1.html" TargetMode="External"/><Relationship Id="rId1" Type="http://schemas.openxmlformats.org/officeDocument/2006/relationships/slideLayout" Target="../slideLayouts/slideLayout2.xml"/><Relationship Id="rId6" Type="http://schemas.openxmlformats.org/officeDocument/2006/relationships/hyperlink" Target="https://www.youtube.com/watch?v=jEdJcOT-e2E" TargetMode="External"/><Relationship Id="rId5" Type="http://schemas.openxmlformats.org/officeDocument/2006/relationships/hyperlink" Target="https://www.youtube.com/watch?v=pMJSSqMmJBg&amp;index=1&amp;list=PLO5e_-yXpYLCoj5XNb1UC9K9_vta_BDET" TargetMode="External"/><Relationship Id="rId4" Type="http://schemas.openxmlformats.org/officeDocument/2006/relationships/hyperlink" Target="https://www.youtube.com/watch?v=Sl0YKcjvotI&amp;t=1161s"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blog.csdn.net/flyforfreedom2008/article/details/45113635" TargetMode="External"/><Relationship Id="rId2" Type="http://schemas.openxmlformats.org/officeDocument/2006/relationships/hyperlink" Target="http://blog.csdn.net/flyforfreedom2008/article/details/46389509"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sgzao.github.io/post/rai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k5iwKUZY9tk&amp;t=129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link.zhihu.com/?target=https://en.wikipedia.org/wiki/LXC"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link.zhihu.com/?target=https://www.vagrantup.com/docs/provisioning/" TargetMode="External"/><Relationship Id="rId2" Type="http://schemas.openxmlformats.org/officeDocument/2006/relationships/hyperlink" Target="https://link.zhihu.com/?target=https://www.vagrantup.com/docs/provider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link.zhihu.com/?target=https://en.wikipedia.org/wiki/Operating-system-level_virtualiza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link.zhihu.com/?target=http://www.golinuxhub.com/2014/03/step-by-step-linux-boot-proces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link.zhihu.com/?target=http://man7.org/linux/man-pages/man2/clone.2.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lus.google.com/+RipRowan/posts/eVeouesvaVX" TargetMode="External"/><Relationship Id="rId2" Type="http://schemas.openxmlformats.org/officeDocument/2006/relationships/hyperlink" Target="http://www.slideshare.net/Flux7Labs/using-docker-to-improve-web-developer-productivity-dev-opsdays-austin-may-5" TargetMode="External"/><Relationship Id="rId1" Type="http://schemas.openxmlformats.org/officeDocument/2006/relationships/slideLayout" Target="../slideLayouts/slideLayout2.xml"/><Relationship Id="rId4" Type="http://schemas.openxmlformats.org/officeDocument/2006/relationships/hyperlink" Target="http://flux7.com/blogs/docker/docker-saves-the-day-at-flux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pice-space.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blog.csdn.net/musiccow/article/details/6387603"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www.dns-sd.org/" TargetMode="External"/><Relationship Id="rId3" Type="http://schemas.openxmlformats.org/officeDocument/2006/relationships/hyperlink" Target="http://zeroconf.sourceforge.net/?selected=zcip" TargetMode="External"/><Relationship Id="rId7" Type="http://schemas.openxmlformats.org/officeDocument/2006/relationships/hyperlink" Target="http://developer.apple.com/opensource/internet/bonjour.html" TargetMode="External"/><Relationship Id="rId2" Type="http://schemas.openxmlformats.org/officeDocument/2006/relationships/hyperlink" Target="http://www.progsoc.org/~wildfire/zeroconf/" TargetMode="External"/><Relationship Id="rId1" Type="http://schemas.openxmlformats.org/officeDocument/2006/relationships/slideLayout" Target="../slideLayouts/slideLayout2.xml"/><Relationship Id="rId6" Type="http://schemas.openxmlformats.org/officeDocument/2006/relationships/hyperlink" Target="http://avahi.org/" TargetMode="External"/><Relationship Id="rId5" Type="http://schemas.openxmlformats.org/officeDocument/2006/relationships/hyperlink" Target="http://0pointer.de/lennart/projects/nss-mdns/" TargetMode="External"/><Relationship Id="rId4" Type="http://schemas.openxmlformats.org/officeDocument/2006/relationships/hyperlink" Target="http://www.multicastdns.org/" TargetMode="External"/><Relationship Id="rId9" Type="http://schemas.openxmlformats.org/officeDocument/2006/relationships/hyperlink" Target="http://www.apple.com/macosx/features/bonjou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web.archive.org/web/20040408095733/http:/www.upnp.org/resources/specifications.asp" TargetMode="External"/><Relationship Id="rId2" Type="http://schemas.openxmlformats.org/officeDocument/2006/relationships/hyperlink" Target="http://www.ietf.org/rfc/rfc3927.txt" TargetMode="External"/><Relationship Id="rId1" Type="http://schemas.openxmlformats.org/officeDocument/2006/relationships/slideLayout" Target="../slideLayouts/slideLayout2.xml"/><Relationship Id="rId5" Type="http://schemas.openxmlformats.org/officeDocument/2006/relationships/hyperlink" Target="http://www.multicastdns.org/" TargetMode="External"/><Relationship Id="rId4" Type="http://schemas.openxmlformats.org/officeDocument/2006/relationships/hyperlink" Target="http://www.archive.or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PC/ravada" TargetMode="External"/><Relationship Id="rId7" Type="http://schemas.openxmlformats.org/officeDocument/2006/relationships/hyperlink" Target="http://myvirtualcloud.net/?p=7521" TargetMode="External"/><Relationship Id="rId2" Type="http://schemas.openxmlformats.org/officeDocument/2006/relationships/hyperlink" Target="https://upc.github.io/ravada/index.html" TargetMode="External"/><Relationship Id="rId1" Type="http://schemas.openxmlformats.org/officeDocument/2006/relationships/slideLayout" Target="../slideLayouts/slideLayout2.xml"/><Relationship Id="rId6" Type="http://schemas.openxmlformats.org/officeDocument/2006/relationships/hyperlink" Target="https://github.com/Seitanas/kvm-vdi" TargetMode="External"/><Relationship Id="rId5" Type="http://schemas.openxmlformats.org/officeDocument/2006/relationships/hyperlink" Target="https://github.com/dkmstr/openuds/" TargetMode="External"/><Relationship Id="rId4" Type="http://schemas.openxmlformats.org/officeDocument/2006/relationships/hyperlink" Target="http://www.openuds.org/"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web.archive.org/web/20040404065126/www.upnp.org/download/draft_cai_ssdp_v1_03.txt" TargetMode="External"/><Relationship Id="rId2" Type="http://schemas.openxmlformats.org/officeDocument/2006/relationships/hyperlink" Target="http://www.dns-sd.org/" TargetMode="External"/><Relationship Id="rId1" Type="http://schemas.openxmlformats.org/officeDocument/2006/relationships/slideLayout" Target="../slideLayouts/slideLayout2.xml"/><Relationship Id="rId6" Type="http://schemas.openxmlformats.org/officeDocument/2006/relationships/hyperlink" Target="http://www.amazon.com/exec/obidos/redirect?path=ASIN/0596101007&amp;link_code=as2&amp;camp=1789&amp;tag=zeroconfigurn-20&amp;creative=9325" TargetMode="External"/><Relationship Id="rId5" Type="http://schemas.openxmlformats.org/officeDocument/2006/relationships/hyperlink" Target="http://goland.org/" TargetMode="External"/><Relationship Id="rId4" Type="http://schemas.openxmlformats.org/officeDocument/2006/relationships/hyperlink" Target="http://www.siteplayer.com/telnet/index.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www.zeroconf.org/zeroconfandupnp.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roups.google.com/forum/#!topic/android-porting/tWogIKYnCrI"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kuler.adobe.com/create/color-wheel/" TargetMode="External"/><Relationship Id="rId3" Type="http://schemas.openxmlformats.org/officeDocument/2006/relationships/image" Target="../media/image43.png"/><Relationship Id="rId7" Type="http://schemas.openxmlformats.org/officeDocument/2006/relationships/hyperlink" Target="https://developer.android.com/design/style/color.html"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www.smashingmagazine.com/tag/icons/"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developer.android.com/design/downloads/index.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developer.android.com/guide/topics/resources/index.html"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2"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r>
              <a:rPr lang="zh-CN" altLang="en-US" dirty="0"/>
              <a:t/>
            </a: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2"/>
              </a:rPr>
              <a:t>https://</a:t>
            </a:r>
            <a:r>
              <a:rPr lang="en-US" dirty="0" smtClean="0">
                <a:hlinkClick r:id="rId2"/>
              </a:rPr>
              <a:t>www.youtube.com/watch?v=5R9lkqRjZm0&amp;t=49s</a:t>
            </a:r>
            <a:endParaRPr lang="en-US" dirty="0" smtClean="0"/>
          </a:p>
          <a:p>
            <a:r>
              <a:rPr lang="en-US" dirty="0"/>
              <a:t>https://www.youtube.com/watch?v=NPzgeCZvAnM</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3"/>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2"/>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2"/>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p>
          <a:p>
            <a:r>
              <a:rPr lang="zh-CN" alt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p>
          <a:p>
            <a:r>
              <a:rPr 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然后在程序中读入它到字符串中（通常你可以为这个步骤写一个工具函数）</a:t>
            </a: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p>
          <a:p>
            <a:r>
              <a:rPr 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p>
          <a:p>
            <a:r>
              <a:rPr lang="en-US" sz="1400" dirty="0">
                <a:solidFill>
                  <a:srgbClr val="000000"/>
                </a:solidFill>
                <a:latin typeface="Arial" panose="020B0604020202020204" pitchFamily="34" charset="0"/>
              </a:rPr>
              <a:t> </a:t>
            </a: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p>
          <a:p>
            <a:r>
              <a:rPr lang="en-US" sz="1400" dirty="0">
                <a:solidFill>
                  <a:srgbClr val="000000"/>
                </a:solidFill>
                <a:latin typeface="Arial" panose="020B0604020202020204" pitchFamily="34" charset="0"/>
              </a:rPr>
              <a:t> </a:t>
            </a: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2"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p>
          <a:p>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p>
          <a:p>
            <a:r>
              <a:rPr lang="zh-CN" altLang="en-US"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p>
          <a:p>
            <a:r>
              <a:rPr lang="en-US" altLang="zh-CN" sz="1200" dirty="0">
                <a:solidFill>
                  <a:srgbClr val="000000"/>
                </a:solidFill>
                <a:latin typeface="Arial" panose="020B0604020202020204" pitchFamily="34" charset="0"/>
              </a:rPr>
              <a:t> </a:t>
            </a: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r>
              <a:rPr lang="en-US" sz="1200" dirty="0">
                <a:solidFill>
                  <a:srgbClr val="000000"/>
                </a:solidFill>
                <a:latin typeface="Arial" panose="020B0604020202020204" pitchFamily="34" charset="0"/>
              </a:rPr>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p>
          <a:p>
            <a:r>
              <a:rPr lang="en-US" sz="1200" dirty="0">
                <a:solidFill>
                  <a:srgbClr val="000000"/>
                </a:solidFill>
                <a:latin typeface="Arial" panose="020B0604020202020204" pitchFamily="34" charset="0"/>
              </a:rPr>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pic>
        <p:nvPicPr>
          <p:cNvPr id="4098" name="Picture 2" descr="AndroidTutorial5_04_01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4"/>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2"/>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2"/>
                        </a:rPr>
                        <a:t>1. </a:t>
                      </a:r>
                      <a:r>
                        <a:rPr lang="zh-CN" altLang="en-US" sz="1200" u="none" strike="noStrike" dirty="0" smtClean="0">
                          <a:solidFill>
                            <a:srgbClr val="0000FF"/>
                          </a:solidFill>
                          <a:effectLst/>
                          <a:hlinkClick r:id="rId2"/>
                        </a:rPr>
                        <a:t>创建</a:t>
                      </a:r>
                      <a:r>
                        <a:rPr lang="en-US" altLang="zh-CN" sz="1200" u="none" strike="noStrike" dirty="0" smtClean="0">
                          <a:solidFill>
                            <a:srgbClr val="0000FF"/>
                          </a:solidFill>
                          <a:effectLst/>
                          <a:hlinkClick r:id="rId2"/>
                        </a:rPr>
                        <a:t>buffer</a:t>
                      </a:r>
                      <a:endParaRPr lang="en-US" sz="1200" u="none" strike="noStrike" dirty="0" smtClean="0">
                        <a:solidFill>
                          <a:srgbClr val="0000FF"/>
                        </a:solidFill>
                        <a:effectLst/>
                        <a:hlinkClick r:id="rId2"/>
                      </a:endParaRPr>
                    </a:p>
                    <a:p>
                      <a:r>
                        <a:rPr lang="en-US" sz="1200" u="none" strike="noStrike" dirty="0" err="1" smtClean="0">
                          <a:solidFill>
                            <a:srgbClr val="0000FF"/>
                          </a:solidFill>
                          <a:effectLst/>
                          <a:hlinkClick r:id="rId2"/>
                        </a:rPr>
                        <a:t>cl_mem</a:t>
                      </a:r>
                      <a:r>
                        <a:rPr lang="en-US" sz="1200" u="none" strike="noStrike" dirty="0" smtClean="0">
                          <a:solidFill>
                            <a:srgbClr val="0000FF"/>
                          </a:solidFill>
                          <a:effectLst/>
                        </a:rPr>
                        <a:t>  </a:t>
                      </a:r>
                      <a:r>
                        <a:rPr lang="en-US" sz="1200" b="1" dirty="0" err="1" smtClean="0"/>
                        <a:t>clCreateBuffer</a:t>
                      </a:r>
                      <a:r>
                        <a:rPr lang="en-US" sz="1200" dirty="0"/>
                        <a:t> (</a:t>
                      </a:r>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cl_context</a:t>
                      </a:r>
                      <a:r>
                        <a:rPr lang="en-US" sz="1200"/>
                        <a:t> </a:t>
                      </a:r>
                      <a:r>
                        <a:rPr lang="en-US" sz="1200" i="1"/>
                        <a:t>context</a:t>
                      </a:r>
                      <a:r>
                        <a:rPr lang="en-US" sz="1200"/>
                        <a:t>,</a:t>
                      </a:r>
                    </a:p>
                  </a:txBody>
                  <a:tcPr marL="0" marR="0" marT="0" marB="0" anchor="b">
                    <a:lnL>
                      <a:noFill/>
                    </a:lnL>
                    <a:lnR>
                      <a:noFill/>
                    </a:lnR>
                    <a:lnT>
                      <a:noFill/>
                    </a:lnT>
                    <a:lnB>
                      <a:noFill/>
                    </a:lnB>
                    <a:solidFill>
                      <a:srgbClr val="FFFFFF"/>
                    </a:solidFill>
                  </a:tcPr>
                </a:tc>
              </a:tr>
              <a:tr h="0">
                <a:tc>
                  <a:txBody>
                    <a:bodyPr/>
                    <a:lstStyle/>
                    <a:p>
                      <a:r>
                        <a:rPr lang="en-US" sz="1200" dirty="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cl_mem_flags</a:t>
                      </a:r>
                      <a:r>
                        <a:rPr lang="en-US" sz="1200"/>
                        <a:t> </a:t>
                      </a:r>
                      <a:r>
                        <a:rPr lang="en-US" sz="1200" i="1"/>
                        <a:t>flags</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4"/>
                        </a:rPr>
                        <a:t>size_t</a:t>
                      </a:r>
                      <a:r>
                        <a:rPr lang="en-US" sz="1200" dirty="0"/>
                        <a:t> </a:t>
                      </a:r>
                      <a:r>
                        <a:rPr lang="en-US" sz="1200" i="1" dirty="0"/>
                        <a:t>size</a:t>
                      </a:r>
                      <a:r>
                        <a:rPr lang="en-US" sz="1200" dirty="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4"/>
                        </a:rPr>
                        <a:t>void</a:t>
                      </a:r>
                      <a:r>
                        <a:rPr lang="en-US" sz="1200"/>
                        <a:t> </a:t>
                      </a:r>
                      <a:r>
                        <a:rPr lang="en-US" sz="1200" i="1"/>
                        <a:t>*host_ptr</a:t>
                      </a:r>
                      <a:r>
                        <a:rPr lang="en-US" sz="1200"/>
                        <a:t>,</a:t>
                      </a:r>
                    </a:p>
                  </a:txBody>
                  <a:tcPr marL="0" marR="0" marT="0" marB="0">
                    <a:lnL>
                      <a:noFill/>
                    </a:lnL>
                    <a:lnR>
                      <a:noFill/>
                    </a:lnR>
                    <a:lnT>
                      <a:noFill/>
                    </a:lnT>
                    <a:lnB>
                      <a:noFill/>
                    </a:lnB>
                    <a:solidFill>
                      <a:srgbClr val="FFFFFF"/>
                    </a:solidFill>
                  </a:tcPr>
                </a:tc>
              </a:tr>
              <a:tr h="0">
                <a:tc>
                  <a:txBody>
                    <a:bodyPr/>
                    <a:lstStyle/>
                    <a:p>
                      <a:r>
                        <a:rPr lang="en-US" sz="1200"/>
                        <a:t> </a:t>
                      </a:r>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4"/>
                        </a:rPr>
                        <a:t>cl_int</a:t>
                      </a:r>
                      <a:r>
                        <a:rPr lang="en-US" sz="1200" dirty="0"/>
                        <a:t> </a:t>
                      </a:r>
                      <a:r>
                        <a:rPr lang="en-US" sz="1200" i="1" dirty="0"/>
                        <a:t>*</a:t>
                      </a:r>
                      <a:r>
                        <a:rPr lang="en-US" sz="1200" i="1" dirty="0" err="1"/>
                        <a:t>errcode_ret</a:t>
                      </a:r>
                      <a:r>
                        <a:rPr lang="en-US" sz="1200" dirty="0" smtClean="0"/>
                        <a:t>)</a:t>
                      </a:r>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p>
          <a:p>
            <a:r>
              <a:rPr lang="zh-CN" altLang="en-US" sz="1200" dirty="0">
                <a:solidFill>
                  <a:srgbClr val="000000"/>
                </a:solidFill>
                <a:latin typeface="Arial" panose="020B0604020202020204" pitchFamily="34" charset="0"/>
              </a:rPr>
              <a:t> </a:t>
            </a: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p>
          <a:p>
            <a:r>
              <a:rPr lang="en-US" sz="1200" dirty="0">
                <a:solidFill>
                  <a:srgbClr val="000000"/>
                </a:solidFill>
                <a:latin typeface="Arial" panose="020B0604020202020204" pitchFamily="34" charset="0"/>
              </a:rPr>
              <a:t> </a:t>
            </a: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p>
          <a:p>
            <a:pPr lvl="0"/>
            <a:r>
              <a:rPr lang="en-US" altLang="en-US" sz="900" dirty="0"/>
              <a:t>public void </a:t>
            </a:r>
            <a:r>
              <a:rPr lang="en-US" altLang="en-US" sz="900" dirty="0" err="1"/>
              <a:t>onConnected</a:t>
            </a:r>
            <a:r>
              <a:rPr lang="en-US" altLang="en-US" sz="900" dirty="0"/>
              <a:t>(Bundle bundle) {</a:t>
            </a:r>
          </a:p>
          <a:p>
            <a:pPr lvl="0"/>
            <a:r>
              <a:rPr lang="en-US" altLang="en-US" sz="900" dirty="0"/>
              <a:t>    // </a:t>
            </a:r>
            <a:r>
              <a:rPr lang="zh-CN" altLang="en-US" sz="900" dirty="0"/>
              <a:t>已經連線到</a:t>
            </a:r>
            <a:r>
              <a:rPr lang="en-US" altLang="en-US" sz="900" dirty="0"/>
              <a:t>Google Services</a:t>
            </a:r>
          </a:p>
          <a:p>
            <a:pPr lvl="0"/>
            <a:r>
              <a:rPr lang="en-US" altLang="en-US" sz="900" dirty="0"/>
              <a:t>}</a:t>
            </a:r>
          </a:p>
          <a:p>
            <a:pPr lvl="0"/>
            <a:r>
              <a:rPr lang="en-US" altLang="en-US" sz="900" dirty="0"/>
              <a:t> </a:t>
            </a:r>
          </a:p>
          <a:p>
            <a:pPr lvl="0"/>
            <a:r>
              <a:rPr lang="en-US" altLang="en-US" sz="900" dirty="0"/>
              <a:t>// </a:t>
            </a:r>
            <a:r>
              <a:rPr lang="en-US" altLang="en-US" sz="900" dirty="0" err="1"/>
              <a:t>ConnectionCallbacks</a:t>
            </a:r>
            <a:endParaRPr lang="en-US" altLang="en-US" sz="900" dirty="0"/>
          </a:p>
          <a:p>
            <a:pPr lvl="0"/>
            <a:r>
              <a:rPr lang="en-US" altLang="en-US" sz="900" dirty="0"/>
              <a:t>@Override</a:t>
            </a:r>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p>
          <a:p>
            <a:pPr lvl="0"/>
            <a:r>
              <a:rPr lang="en-US" altLang="en-US" sz="900" dirty="0"/>
              <a:t>    // Google Services</a:t>
            </a:r>
            <a:r>
              <a:rPr lang="zh-CN" altLang="en-US" sz="900" dirty="0"/>
              <a:t>連線中斷</a:t>
            </a:r>
          </a:p>
          <a:p>
            <a:pPr lvl="0"/>
            <a:r>
              <a:rPr lang="zh-CN" altLang="en-US" sz="900" dirty="0"/>
              <a:t>    </a:t>
            </a:r>
            <a:r>
              <a:rPr lang="en-US" altLang="zh-CN" sz="900" dirty="0"/>
              <a:t>// </a:t>
            </a:r>
            <a:r>
              <a:rPr lang="en-US" altLang="en-US" sz="900" dirty="0" err="1"/>
              <a:t>int</a:t>
            </a:r>
            <a:r>
              <a:rPr lang="zh-CN" altLang="en-US" sz="900" dirty="0"/>
              <a:t>參數是連線中斷的代號</a:t>
            </a:r>
          </a:p>
          <a:p>
            <a:pPr lvl="0"/>
            <a:r>
              <a:rPr lang="en-US" altLang="zh-CN" sz="900" dirty="0"/>
              <a:t>}</a:t>
            </a:r>
          </a:p>
          <a:p>
            <a:pPr lvl="0"/>
            <a:r>
              <a:rPr lang="en-US" altLang="zh-CN" sz="900" dirty="0"/>
              <a:t> </a:t>
            </a:r>
          </a:p>
          <a:p>
            <a:pPr lvl="0"/>
            <a:r>
              <a:rPr lang="en-US" altLang="zh-CN" sz="900" dirty="0"/>
              <a:t>// </a:t>
            </a:r>
            <a:r>
              <a:rPr lang="en-US" altLang="en-US" sz="900" dirty="0" err="1"/>
              <a:t>OnConnectionFailedListener</a:t>
            </a:r>
            <a:endParaRPr lang="en-US" altLang="en-US" sz="900" dirty="0"/>
          </a:p>
          <a:p>
            <a:pPr lvl="0"/>
            <a:r>
              <a:rPr lang="en-US" altLang="en-US" sz="900" dirty="0"/>
              <a:t>@Override</a:t>
            </a:r>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p>
          <a:p>
            <a:pPr lvl="0"/>
            <a:r>
              <a:rPr lang="en-US" altLang="en-US" sz="900" dirty="0"/>
              <a:t>    // Google Services</a:t>
            </a:r>
            <a:r>
              <a:rPr lang="zh-CN" altLang="en-US" sz="900" dirty="0"/>
              <a:t>連線失敗</a:t>
            </a:r>
          </a:p>
          <a:p>
            <a:pPr lvl="0"/>
            <a:r>
              <a:rPr lang="zh-CN" altLang="en-US" sz="900" dirty="0"/>
              <a:t>    </a:t>
            </a:r>
            <a:r>
              <a:rPr lang="en-US" altLang="zh-CN" sz="900" dirty="0"/>
              <a:t>// </a:t>
            </a:r>
            <a:r>
              <a:rPr lang="en-US" altLang="en-US" sz="900" dirty="0" err="1"/>
              <a:t>ConnectionResult</a:t>
            </a:r>
            <a:r>
              <a:rPr lang="zh-CN" altLang="en-US" sz="900" dirty="0"/>
              <a:t>參數是連線失敗的資訊</a:t>
            </a:r>
          </a:p>
          <a:p>
            <a:pPr lvl="0"/>
            <a:r>
              <a:rPr lang="en-US" altLang="zh-CN" sz="900" dirty="0" smtClean="0"/>
              <a:t>}</a:t>
            </a:r>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p>
          <a:p>
            <a:pPr lvl="0"/>
            <a:r>
              <a:rPr lang="en-US" altLang="en-US" sz="900" dirty="0" smtClean="0"/>
              <a:t>    // Location is changed.</a:t>
            </a:r>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p>
          <a:p>
            <a:r>
              <a:rPr lang="en-US" altLang="zh-CN" sz="1200" dirty="0" smtClean="0"/>
              <a:t>3.1</a:t>
            </a:r>
            <a:r>
              <a:rPr lang="en-US" altLang="zh-CN" sz="1200" dirty="0"/>
              <a:t>.</a:t>
            </a:r>
            <a:r>
              <a:rPr lang="en-US" altLang="zh-CN" sz="1200" dirty="0" smtClean="0"/>
              <a:t> Compile, Build, and Link</a:t>
            </a:r>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r>
              <a:rPr lang="en-US" sz="3200" dirty="0"/>
              <a:t/>
            </a:r>
            <a:br>
              <a:rPr lang="en-US" sz="3200" dirty="0"/>
            </a:br>
            <a:r>
              <a:rPr lang="en-US" sz="2000" dirty="0" smtClean="0"/>
              <a:t>Quote: https</a:t>
            </a:r>
            <a:r>
              <a:rPr lang="en-US" sz="2000" dirty="0"/>
              <a:t>://guides.codepath.com/android/Using-Context#what-is-a-context-used-for</a:t>
            </a:r>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p>
          <a:p>
            <a:pPr lvl="1"/>
            <a:r>
              <a:rPr lang="en-US" dirty="0"/>
              <a:t>A Context provides access to information about the application state. It provides Activities, Fragments, and Services access to resource files, images, </a:t>
            </a:r>
            <a:r>
              <a:rPr lang="en-US" dirty="0">
                <a:hlinkClick r:id="rId2"/>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p>
          <a:p>
            <a:r>
              <a:rPr lang="en-US" dirty="0" smtClean="0"/>
              <a:t>What is Context used for?</a:t>
            </a:r>
          </a:p>
          <a:p>
            <a:pPr lvl="1"/>
            <a:r>
              <a:rPr lang="en-US" dirty="0" smtClean="0"/>
              <a:t>Explicitly starting a component</a:t>
            </a:r>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p>
          <a:p>
            <a:pPr lvl="2"/>
            <a:r>
              <a:rPr lang="en-US" dirty="0" smtClean="0"/>
              <a:t>Package name, which identifies the application that contains the component;</a:t>
            </a:r>
          </a:p>
          <a:p>
            <a:pPr lvl="2"/>
            <a:r>
              <a:rPr lang="en-US" dirty="0" smtClean="0"/>
              <a:t>Fully-qualified Java class name for this component.</a:t>
            </a:r>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p>
          <a:p>
            <a:endParaRPr lang="en-US" dirty="0" smtClean="0"/>
          </a:p>
          <a:p>
            <a:pPr lvl="1"/>
            <a:r>
              <a:rPr lang="en-US" dirty="0" smtClean="0"/>
              <a:t>Creating a View</a:t>
            </a:r>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p>
          <a:p>
            <a:pPr marL="914400" lvl="2" indent="0">
              <a:buNone/>
            </a:pPr>
            <a:r>
              <a:rPr lang="en-US" dirty="0" smtClean="0"/>
              <a:t>Context contain the following information that views requires:</a:t>
            </a:r>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p>
          <a:p>
            <a:pPr lvl="2"/>
            <a:r>
              <a:rPr lang="en-US" dirty="0" smtClean="0"/>
              <a:t>Styled attributes</a:t>
            </a:r>
          </a:p>
          <a:p>
            <a:pPr lvl="2"/>
            <a:r>
              <a:rPr lang="en-US" dirty="0" smtClean="0"/>
              <a:t>Activity reference for </a:t>
            </a:r>
            <a:r>
              <a:rPr lang="en-US" dirty="0" err="1" smtClean="0"/>
              <a:t>onClick</a:t>
            </a:r>
            <a:r>
              <a:rPr lang="en-US" dirty="0" smtClean="0"/>
              <a:t> attributes</a:t>
            </a:r>
          </a:p>
          <a:p>
            <a:pPr lvl="2"/>
            <a:endParaRPr lang="en-US" dirty="0" smtClean="0"/>
          </a:p>
          <a:p>
            <a:pPr lvl="1"/>
            <a:r>
              <a:rPr lang="en-US" dirty="0" smtClean="0"/>
              <a:t>Inflating an XML Layout file</a:t>
            </a:r>
          </a:p>
          <a:p>
            <a:pPr marL="914400" lvl="2" indent="0">
              <a:buNone/>
            </a:pPr>
            <a:r>
              <a:rPr lang="en-US" dirty="0" smtClean="0"/>
              <a:t>We use the context to fetch the </a:t>
            </a:r>
            <a:r>
              <a:rPr lang="en-US" dirty="0" err="1" smtClean="0"/>
              <a:t>LayoutInflater</a:t>
            </a:r>
            <a:r>
              <a:rPr lang="en-US" dirty="0" smtClean="0"/>
              <a:t> to inflate an XML layout into memory:</a:t>
            </a:r>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p>
          <a:p>
            <a:pPr marL="914400" lvl="2" indent="0">
              <a:buNone/>
            </a:pPr>
            <a:r>
              <a:rPr lang="en-US" dirty="0" err="1" smtClean="0"/>
              <a:t>Inflater.inflate</a:t>
            </a:r>
            <a:r>
              <a:rPr lang="en-US" dirty="0" smtClean="0"/>
              <a:t>(</a:t>
            </a:r>
            <a:r>
              <a:rPr lang="en-US" dirty="0" err="1" smtClean="0"/>
              <a:t>R.layout.my_layout</a:t>
            </a:r>
            <a:r>
              <a:rPr lang="en-US" dirty="0" smtClean="0"/>
              <a:t>, parent);</a:t>
            </a:r>
          </a:p>
          <a:p>
            <a:pPr marL="914400" lvl="2" indent="0">
              <a:buNone/>
            </a:pPr>
            <a:endParaRPr lang="en-US" dirty="0" smtClean="0"/>
          </a:p>
          <a:p>
            <a:pPr lvl="1"/>
            <a:r>
              <a:rPr lang="en-US" dirty="0" smtClean="0"/>
              <a:t>Sending a local broadcast</a:t>
            </a:r>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p>
          <a:p>
            <a:pPr marL="914400" lvl="2" indent="0">
              <a:buNone/>
            </a:pPr>
            <a:r>
              <a:rPr lang="en-US" dirty="0" smtClean="0"/>
              <a:t>Intent </a:t>
            </a:r>
            <a:r>
              <a:rPr lang="en-US" dirty="0" err="1" smtClean="0"/>
              <a:t>broadcastIntent</a:t>
            </a:r>
            <a:r>
              <a:rPr lang="en-US" dirty="0" smtClean="0"/>
              <a:t> = new Intent(“custom-action”);</a:t>
            </a:r>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p>
          <a:p>
            <a:pPr marL="914400" lvl="2" indent="0">
              <a:buNone/>
            </a:pPr>
            <a:r>
              <a:rPr lang="en-US" dirty="0" err="1" smtClean="0"/>
              <a:t>int</a:t>
            </a:r>
            <a:r>
              <a:rPr lang="en-US" dirty="0" smtClean="0"/>
              <a:t>  </a:t>
            </a:r>
            <a:r>
              <a:rPr lang="en-US" dirty="0" err="1" smtClean="0"/>
              <a:t>notificationId</a:t>
            </a:r>
            <a:r>
              <a:rPr lang="en-US" dirty="0" smtClean="0"/>
              <a:t> = 1;</a:t>
            </a:r>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p>
          <a:p>
            <a:pPr marL="914400" lvl="2" indent="0">
              <a:buNone/>
            </a:pPr>
            <a:r>
              <a:rPr lang="en-US" dirty="0" smtClean="0"/>
              <a:t>Refer to the “list of all </a:t>
            </a:r>
            <a:r>
              <a:rPr lang="en-US" dirty="0" err="1" smtClean="0"/>
              <a:t>avaible</a:t>
            </a:r>
            <a:r>
              <a:rPr lang="en-US" dirty="0" smtClean="0"/>
              <a:t> system services” that can be retrieved through a Context.</a:t>
            </a:r>
          </a:p>
          <a:p>
            <a:pPr marL="914400" lvl="2" indent="0">
              <a:buNone/>
            </a:pPr>
            <a:r>
              <a:rPr lang="en-US" dirty="0" smtClean="0"/>
              <a:t>Quote: https</a:t>
            </a:r>
            <a:r>
              <a:rPr lang="en-US" dirty="0"/>
              <a:t>://developer.android.com/reference/android/content/Context.html#getSystemService(java.lang.String)</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p>
          <a:p>
            <a:pPr marL="457200" lvl="1" indent="0">
              <a:buNone/>
            </a:pPr>
            <a:r>
              <a:rPr lang="en-US" dirty="0" smtClean="0"/>
              <a:t>&lt;activity</a:t>
            </a:r>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p>
          <a:p>
            <a:pPr marL="457200" lvl="1" indent="0">
              <a:buNone/>
            </a:pPr>
            <a:r>
              <a:rPr lang="en-US" dirty="0" smtClean="0"/>
              <a:t>Most Views should be passed an Activity Context in order to gain access to what themes, styles, and dimensions should be applied.</a:t>
            </a:r>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p>
          <a:p>
            <a:pPr lvl="1"/>
            <a:r>
              <a:rPr lang="en-US" dirty="0" smtClean="0"/>
              <a:t>Array Adapter</a:t>
            </a:r>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p>
          <a:p>
            <a:pPr lvl="1"/>
            <a:r>
              <a:rPr lang="en-US" dirty="0" err="1" smtClean="0"/>
              <a:t>RecyclerView</a:t>
            </a:r>
            <a:r>
              <a:rPr lang="en-US" dirty="0" smtClean="0"/>
              <a:t> Adapter</a:t>
            </a:r>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p>
          <a:p>
            <a:r>
              <a:rPr lang="en-US" sz="1000" dirty="0"/>
              <a:t>    &lt;!-- Search, should appear as action button --&gt;</a:t>
            </a:r>
          </a:p>
          <a:p>
            <a:r>
              <a:rPr lang="en-US" sz="1000" dirty="0"/>
              <a:t>    &lt;item </a:t>
            </a:r>
            <a:r>
              <a:rPr lang="en-US" sz="1000" dirty="0" err="1"/>
              <a:t>android:id</a:t>
            </a:r>
            <a:r>
              <a:rPr lang="en-US" sz="1000" dirty="0"/>
              <a:t>="@+id/</a:t>
            </a:r>
            <a:r>
              <a:rPr lang="en-US" sz="1000" dirty="0" err="1"/>
              <a:t>action_search</a:t>
            </a:r>
            <a:r>
              <a:rPr lang="en-US" sz="1000" dirty="0"/>
              <a:t>"</a:t>
            </a:r>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p>
          <a:p>
            <a:r>
              <a:rPr lang="en-US" sz="1000" dirty="0"/>
              <a:t>          </a:t>
            </a:r>
            <a:r>
              <a:rPr lang="en-US" sz="1000" dirty="0" err="1"/>
              <a:t>android:title</a:t>
            </a:r>
            <a:r>
              <a:rPr lang="en-US" sz="1000" dirty="0"/>
              <a:t>="@string/</a:t>
            </a:r>
            <a:r>
              <a:rPr lang="en-US" sz="1000" dirty="0" err="1"/>
              <a:t>action_search</a:t>
            </a:r>
            <a:r>
              <a:rPr lang="en-US" sz="1000" dirty="0"/>
              <a:t>"</a:t>
            </a:r>
          </a:p>
          <a:p>
            <a:r>
              <a:rPr lang="en-US" sz="1000" dirty="0"/>
              <a:t>          </a:t>
            </a:r>
            <a:r>
              <a:rPr lang="en-US" sz="1000" dirty="0" err="1"/>
              <a:t>android:showAsAction</a:t>
            </a:r>
            <a:r>
              <a:rPr lang="en-US" sz="1000" dirty="0"/>
              <a:t>="</a:t>
            </a:r>
            <a:r>
              <a:rPr lang="en-US" sz="1000" dirty="0" err="1"/>
              <a:t>ifRoom</a:t>
            </a:r>
            <a:r>
              <a:rPr lang="en-US" sz="1000" dirty="0"/>
              <a:t>" /&gt;</a:t>
            </a:r>
          </a:p>
          <a:p>
            <a:r>
              <a:rPr lang="en-US" sz="1000" dirty="0"/>
              <a:t>    &lt;!-- Settings, should always be in the overflow --&gt;</a:t>
            </a:r>
          </a:p>
          <a:p>
            <a:r>
              <a:rPr lang="en-US" sz="1000" dirty="0"/>
              <a:t>    &lt;item </a:t>
            </a:r>
            <a:r>
              <a:rPr lang="en-US" sz="1000" dirty="0" err="1"/>
              <a:t>android:id</a:t>
            </a:r>
            <a:r>
              <a:rPr lang="en-US" sz="1000" dirty="0"/>
              <a:t>="@+id/</a:t>
            </a:r>
            <a:r>
              <a:rPr lang="en-US" sz="1000" dirty="0" err="1"/>
              <a:t>action_settings</a:t>
            </a:r>
            <a:r>
              <a:rPr lang="en-US" sz="1000" dirty="0"/>
              <a:t>"</a:t>
            </a:r>
          </a:p>
          <a:p>
            <a:r>
              <a:rPr lang="en-US" sz="1000" dirty="0"/>
              <a:t>          </a:t>
            </a:r>
            <a:r>
              <a:rPr lang="en-US" sz="1000" dirty="0" err="1"/>
              <a:t>android:title</a:t>
            </a:r>
            <a:r>
              <a:rPr lang="en-US" sz="1000" dirty="0"/>
              <a:t>="@string/</a:t>
            </a:r>
            <a:r>
              <a:rPr lang="en-US" sz="1000" dirty="0" err="1"/>
              <a:t>action_settings</a:t>
            </a:r>
            <a:r>
              <a:rPr lang="en-US" sz="1000" dirty="0"/>
              <a:t>"</a:t>
            </a:r>
          </a:p>
          <a:p>
            <a:r>
              <a:rPr lang="en-US" sz="1000" dirty="0"/>
              <a:t>          </a:t>
            </a:r>
            <a:r>
              <a:rPr lang="en-US" sz="1000" dirty="0" err="1"/>
              <a:t>android:showAsAction</a:t>
            </a:r>
            <a:r>
              <a:rPr lang="en-US" sz="1000" dirty="0"/>
              <a:t>="never" /&gt;</a:t>
            </a:r>
          </a:p>
          <a:p>
            <a:r>
              <a:rPr lang="en-US" sz="1000" dirty="0"/>
              <a:t>&lt;/menu</a:t>
            </a:r>
            <a:r>
              <a:rPr lang="en-US" sz="1000" dirty="0" smtClean="0"/>
              <a:t>&gt;</a:t>
            </a:r>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p>
          <a:p>
            <a:r>
              <a:rPr lang="en-US" sz="1000" dirty="0"/>
              <a:t>public </a:t>
            </a:r>
            <a:r>
              <a:rPr lang="en-US" sz="1000" dirty="0" err="1"/>
              <a:t>boolean</a:t>
            </a:r>
            <a:r>
              <a:rPr lang="en-US" sz="1000" dirty="0"/>
              <a:t> </a:t>
            </a:r>
            <a:r>
              <a:rPr lang="en-US" sz="1000" dirty="0" err="1"/>
              <a:t>onCreateOptionsMenu</a:t>
            </a:r>
            <a:r>
              <a:rPr lang="en-US" sz="1000" dirty="0"/>
              <a:t>(Menu menu) {</a:t>
            </a:r>
          </a:p>
          <a:p>
            <a:r>
              <a:rPr lang="en-US" sz="1000" dirty="0"/>
              <a:t>    // Inflate the menu items for use in the action bar</a:t>
            </a:r>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p>
          <a:p>
            <a:r>
              <a:rPr lang="en-US" sz="1000" dirty="0"/>
              <a:t>    </a:t>
            </a:r>
            <a:r>
              <a:rPr lang="en-US" sz="1000" dirty="0" err="1"/>
              <a:t>inflater.inflate</a:t>
            </a:r>
            <a:r>
              <a:rPr lang="en-US" sz="1000" dirty="0"/>
              <a:t>(</a:t>
            </a:r>
            <a:r>
              <a:rPr lang="en-US" sz="1000" dirty="0" err="1"/>
              <a:t>R.menu.main_activity_actions</a:t>
            </a:r>
            <a:r>
              <a:rPr lang="en-US" sz="1000" dirty="0"/>
              <a:t>, menu);</a:t>
            </a:r>
          </a:p>
          <a:p>
            <a:r>
              <a:rPr lang="en-US" sz="1000" dirty="0"/>
              <a:t>    return </a:t>
            </a:r>
            <a:r>
              <a:rPr lang="en-US" sz="1000" dirty="0" err="1"/>
              <a:t>super.onCreateOptionsMenu</a:t>
            </a:r>
            <a:r>
              <a:rPr lang="en-US" sz="1000" dirty="0"/>
              <a:t>(menu);</a:t>
            </a:r>
          </a:p>
          <a:p>
            <a:r>
              <a:rPr lang="en-US" sz="1000" dirty="0"/>
              <a:t>}</a:t>
            </a:r>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p>
          <a:p>
            <a:r>
              <a:rPr lang="en-US" sz="1000" dirty="0"/>
              <a:t>    // Handle presses on the action bar items</a:t>
            </a:r>
          </a:p>
          <a:p>
            <a:r>
              <a:rPr lang="en-US" sz="1000" dirty="0"/>
              <a:t>    switch (</a:t>
            </a:r>
            <a:r>
              <a:rPr lang="en-US" sz="1000" dirty="0" err="1"/>
              <a:t>item.getItemId</a:t>
            </a:r>
            <a:r>
              <a:rPr lang="en-US" sz="1000" dirty="0"/>
              <a:t>()) {</a:t>
            </a:r>
          </a:p>
          <a:p>
            <a:r>
              <a:rPr lang="en-US" sz="1000" dirty="0"/>
              <a:t>        case </a:t>
            </a:r>
            <a:r>
              <a:rPr lang="en-US" sz="1000" dirty="0" err="1"/>
              <a:t>R.id.action_search</a:t>
            </a:r>
            <a:r>
              <a:rPr lang="en-US" sz="1000" dirty="0"/>
              <a:t>:</a:t>
            </a:r>
          </a:p>
          <a:p>
            <a:r>
              <a:rPr lang="en-US" sz="1000" dirty="0"/>
              <a:t>            </a:t>
            </a:r>
            <a:r>
              <a:rPr lang="en-US" sz="1000" dirty="0" err="1"/>
              <a:t>openSearch</a:t>
            </a:r>
            <a:r>
              <a:rPr lang="en-US" sz="1000" dirty="0"/>
              <a:t>();</a:t>
            </a:r>
          </a:p>
          <a:p>
            <a:r>
              <a:rPr lang="en-US" sz="1000" dirty="0"/>
              <a:t>            return true;</a:t>
            </a:r>
          </a:p>
          <a:p>
            <a:r>
              <a:rPr lang="en-US" sz="1000" dirty="0"/>
              <a:t>        case </a:t>
            </a:r>
            <a:r>
              <a:rPr lang="en-US" sz="1000" dirty="0" err="1"/>
              <a:t>R.id.action_settings</a:t>
            </a:r>
            <a:r>
              <a:rPr lang="en-US" sz="1000" dirty="0"/>
              <a:t>:</a:t>
            </a:r>
          </a:p>
          <a:p>
            <a:r>
              <a:rPr lang="en-US" sz="1000" dirty="0"/>
              <a:t>            </a:t>
            </a:r>
            <a:r>
              <a:rPr lang="en-US" sz="1000" dirty="0" err="1"/>
              <a:t>openSettings</a:t>
            </a:r>
            <a:r>
              <a:rPr lang="en-US" sz="1000" dirty="0"/>
              <a:t>();</a:t>
            </a:r>
          </a:p>
          <a:p>
            <a:r>
              <a:rPr lang="en-US" sz="1000" dirty="0"/>
              <a:t>            return true;</a:t>
            </a:r>
          </a:p>
          <a:p>
            <a:r>
              <a:rPr lang="en-US" sz="1000" dirty="0"/>
              <a:t>        default:</a:t>
            </a:r>
          </a:p>
          <a:p>
            <a:r>
              <a:rPr lang="en-US" sz="1000" dirty="0"/>
              <a:t>            return </a:t>
            </a:r>
            <a:r>
              <a:rPr lang="en-US" sz="1000" dirty="0" err="1"/>
              <a:t>super.onOptionsItemSelected</a:t>
            </a:r>
            <a:r>
              <a:rPr lang="en-US" sz="1000" dirty="0"/>
              <a:t>(item);</a:t>
            </a:r>
          </a:p>
          <a:p>
            <a:r>
              <a:rPr lang="en-US" sz="1000" dirty="0"/>
              <a:t>    }</a:t>
            </a:r>
          </a:p>
          <a:p>
            <a:r>
              <a:rPr lang="en-US" sz="1000" dirty="0"/>
              <a:t>}</a:t>
            </a:r>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p>
          <a:p>
            <a:r>
              <a:rPr lang="en-US" sz="1200" dirty="0"/>
              <a:t>    ...</a:t>
            </a:r>
          </a:p>
          <a:p>
            <a:r>
              <a:rPr lang="en-US" sz="1200" dirty="0"/>
              <a:t>    &lt;!-- The main/home activity (it has no parent activity) --&gt;</a:t>
            </a:r>
          </a:p>
          <a:p>
            <a:r>
              <a:rPr lang="en-US" sz="1200" dirty="0"/>
              <a:t>    &lt;activity</a:t>
            </a:r>
          </a:p>
          <a:p>
            <a:r>
              <a:rPr lang="en-US" sz="1200" dirty="0"/>
              <a:t>        </a:t>
            </a:r>
            <a:r>
              <a:rPr lang="en-US" sz="1200" dirty="0" err="1"/>
              <a:t>android:name</a:t>
            </a:r>
            <a:r>
              <a:rPr lang="en-US" sz="1200" dirty="0"/>
              <a:t>="</a:t>
            </a:r>
            <a:r>
              <a:rPr lang="en-US" sz="1200" dirty="0" err="1"/>
              <a:t>com.example.myfirstapp.MainActivity</a:t>
            </a:r>
            <a:r>
              <a:rPr lang="en-US" sz="1200" dirty="0"/>
              <a:t>" ...&gt;</a:t>
            </a:r>
          </a:p>
          <a:p>
            <a:r>
              <a:rPr lang="en-US" sz="1200" dirty="0"/>
              <a:t>        ...</a:t>
            </a:r>
          </a:p>
          <a:p>
            <a:r>
              <a:rPr lang="en-US" sz="1200" dirty="0"/>
              <a:t>    &lt;/activity&gt;</a:t>
            </a:r>
          </a:p>
          <a:p>
            <a:r>
              <a:rPr lang="en-US" sz="1200" dirty="0"/>
              <a:t>    &lt;!-- A child of the main activity --&gt;</a:t>
            </a:r>
          </a:p>
          <a:p>
            <a:r>
              <a:rPr lang="en-US" sz="1200" dirty="0"/>
              <a:t>    &lt;activity</a:t>
            </a:r>
          </a:p>
          <a:p>
            <a:r>
              <a:rPr lang="en-US" sz="1200" dirty="0"/>
              <a:t>        </a:t>
            </a:r>
            <a:r>
              <a:rPr lang="en-US" sz="1200" dirty="0" err="1"/>
              <a:t>android:name</a:t>
            </a:r>
            <a:r>
              <a:rPr lang="en-US" sz="1200" dirty="0"/>
              <a:t>="</a:t>
            </a:r>
            <a:r>
              <a:rPr lang="en-US" sz="1200" dirty="0" err="1"/>
              <a:t>com.example.myfirstapp.DisplayMessageActivity</a:t>
            </a:r>
            <a:r>
              <a:rPr lang="en-US" sz="1200" dirty="0"/>
              <a:t>"</a:t>
            </a:r>
          </a:p>
          <a:p>
            <a:r>
              <a:rPr lang="en-US" sz="1200" dirty="0"/>
              <a:t>        </a:t>
            </a:r>
            <a:r>
              <a:rPr lang="en-US" sz="1200" dirty="0" err="1"/>
              <a:t>android:label</a:t>
            </a:r>
            <a:r>
              <a:rPr lang="en-US" sz="1200" dirty="0"/>
              <a:t>="@string/</a:t>
            </a:r>
            <a:r>
              <a:rPr lang="en-US" sz="1200" dirty="0" err="1"/>
              <a:t>title_activity_display_message</a:t>
            </a:r>
            <a:r>
              <a:rPr lang="en-US" sz="1200" dirty="0"/>
              <a:t>"</a:t>
            </a:r>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p>
          <a:p>
            <a:r>
              <a:rPr lang="en-US" sz="1200" dirty="0"/>
              <a:t>        &lt;!-- Parent activity meta-data to support 4.0 and lower --&gt;</a:t>
            </a:r>
          </a:p>
          <a:p>
            <a:r>
              <a:rPr lang="en-US" sz="1200" dirty="0"/>
              <a:t>        &lt;meta-data</a:t>
            </a:r>
          </a:p>
          <a:p>
            <a:r>
              <a:rPr lang="en-US" sz="1200" dirty="0"/>
              <a:t>            </a:t>
            </a:r>
            <a:r>
              <a:rPr lang="en-US" sz="1200" dirty="0" err="1"/>
              <a:t>android:name</a:t>
            </a:r>
            <a:r>
              <a:rPr lang="en-US" sz="1200" dirty="0"/>
              <a:t>="</a:t>
            </a:r>
            <a:r>
              <a:rPr lang="en-US" sz="1200" dirty="0" err="1"/>
              <a:t>android.support.PARENT_ACTIVITY</a:t>
            </a:r>
            <a:r>
              <a:rPr lang="en-US" sz="1200" dirty="0"/>
              <a:t>"</a:t>
            </a:r>
          </a:p>
          <a:p>
            <a:r>
              <a:rPr lang="en-US" sz="1200" dirty="0"/>
              <a:t>            </a:t>
            </a:r>
            <a:r>
              <a:rPr lang="en-US" sz="1200" dirty="0" err="1"/>
              <a:t>android:value</a:t>
            </a:r>
            <a:r>
              <a:rPr lang="en-US" sz="1200" dirty="0"/>
              <a:t>="</a:t>
            </a:r>
            <a:r>
              <a:rPr lang="en-US" sz="1200" dirty="0" err="1"/>
              <a:t>com.example.myfirstapp.MainActivity</a:t>
            </a:r>
            <a:r>
              <a:rPr lang="en-US" sz="1200" dirty="0"/>
              <a:t>" /&gt;</a:t>
            </a:r>
          </a:p>
          <a:p>
            <a:r>
              <a:rPr lang="en-US" sz="1200" dirty="0"/>
              <a:t>    &lt;/activity&gt;</a:t>
            </a:r>
          </a:p>
          <a:p>
            <a:r>
              <a:rPr lang="en-US" sz="1200" dirty="0"/>
              <a:t>&lt;/application</a:t>
            </a:r>
            <a:r>
              <a:rPr lang="en-US" sz="1200" dirty="0" smtClean="0"/>
              <a:t>&gt;</a:t>
            </a:r>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p>
          <a:p>
            <a:r>
              <a:rPr lang="en-US" sz="1200" dirty="0"/>
              <a:t>    &lt;meta-data</a:t>
            </a:r>
          </a:p>
          <a:p>
            <a:r>
              <a:rPr lang="en-US" sz="1200" dirty="0"/>
              <a:t>        </a:t>
            </a:r>
            <a:r>
              <a:rPr lang="en-US" sz="1200" dirty="0" err="1"/>
              <a:t>android:name</a:t>
            </a:r>
            <a:r>
              <a:rPr lang="en-US" sz="1200" dirty="0"/>
              <a:t>="</a:t>
            </a:r>
            <a:r>
              <a:rPr lang="en-US" sz="1200" dirty="0" err="1"/>
              <a:t>android.support.PARENT_ACTIVITY</a:t>
            </a:r>
            <a:r>
              <a:rPr lang="en-US" sz="1200" dirty="0"/>
              <a:t>"</a:t>
            </a:r>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p>
          <a:p>
            <a:r>
              <a:rPr lang="en-US" sz="1200" dirty="0"/>
              <a:t>public void </a:t>
            </a:r>
            <a:r>
              <a:rPr lang="en-US" sz="1200" dirty="0" err="1"/>
              <a:t>onCreate</a:t>
            </a:r>
            <a:r>
              <a:rPr lang="en-US" sz="1200" dirty="0"/>
              <a:t>(Bundle </a:t>
            </a:r>
            <a:r>
              <a:rPr lang="en-US" sz="1200" dirty="0" err="1"/>
              <a:t>savedInstanceState</a:t>
            </a:r>
            <a:r>
              <a:rPr lang="en-US" sz="1200" dirty="0"/>
              <a:t>) {</a:t>
            </a:r>
          </a:p>
          <a:p>
            <a:r>
              <a:rPr lang="en-US" sz="1200" dirty="0"/>
              <a:t>    </a:t>
            </a:r>
            <a:r>
              <a:rPr lang="en-US" sz="1200" dirty="0" err="1"/>
              <a:t>super.onCreate</a:t>
            </a:r>
            <a:r>
              <a:rPr lang="en-US" sz="1200" dirty="0"/>
              <a:t>(</a:t>
            </a:r>
            <a:r>
              <a:rPr lang="en-US" sz="1200" dirty="0" err="1"/>
              <a:t>savedInstanceState</a:t>
            </a:r>
            <a:r>
              <a:rPr lang="en-US" sz="1200" dirty="0"/>
              <a:t>);</a:t>
            </a:r>
          </a:p>
          <a:p>
            <a:r>
              <a:rPr lang="en-US" sz="1200" dirty="0"/>
              <a:t>    </a:t>
            </a:r>
            <a:r>
              <a:rPr lang="en-US" sz="1200" dirty="0" err="1"/>
              <a:t>setContentView</a:t>
            </a:r>
            <a:r>
              <a:rPr lang="en-US" sz="1200" dirty="0"/>
              <a:t>(</a:t>
            </a:r>
            <a:r>
              <a:rPr lang="en-US" sz="1200" dirty="0" err="1"/>
              <a:t>R.layout.activity_displaymessage</a:t>
            </a:r>
            <a:r>
              <a:rPr lang="en-US" sz="1200" dirty="0"/>
              <a:t>);</a:t>
            </a:r>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p>
          <a:p>
            <a:r>
              <a:rPr lang="en-US" sz="1200" dirty="0"/>
              <a:t>    // </a:t>
            </a:r>
            <a:r>
              <a:rPr lang="zh-CN" altLang="en-US" sz="1200" dirty="0"/>
              <a:t>如果不需要支持</a:t>
            </a:r>
            <a:r>
              <a:rPr lang="en-US" sz="1200" dirty="0"/>
              <a:t>Android3.0(API11)</a:t>
            </a:r>
            <a:r>
              <a:rPr lang="zh-CN" altLang="en-US" sz="1200" dirty="0"/>
              <a:t>以下的版本，则可以调用</a:t>
            </a:r>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p>
          <a:p>
            <a:r>
              <a:rPr lang="en-US" sz="1200" dirty="0"/>
              <a:t>event：</a:t>
            </a:r>
            <a:r>
              <a:rPr lang="zh-CN" altLang="en-US" sz="1200" dirty="0"/>
              <a:t>将返回这个</a:t>
            </a:r>
            <a:r>
              <a:rPr lang="en-US" sz="1200" dirty="0"/>
              <a:t>command</a:t>
            </a:r>
            <a:r>
              <a:rPr lang="zh-CN" altLang="en-US" sz="1200" dirty="0"/>
              <a:t>相关联的</a:t>
            </a:r>
            <a:r>
              <a:rPr lang="en-US" sz="1200" dirty="0"/>
              <a:t>event</a:t>
            </a:r>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p>
          <a:p>
            <a:r>
              <a:rPr lang="en-US" altLang="zh-CN" sz="1200" dirty="0" smtClean="0"/>
              <a:t>* </a:t>
            </a:r>
            <a:r>
              <a:rPr lang="zh-CN" altLang="en-US" sz="1200" dirty="0" smtClean="0"/>
              <a:t>等</a:t>
            </a:r>
            <a:r>
              <a:rPr lang="zh-CN" altLang="en-US" sz="1200" dirty="0"/>
              <a:t>待</a:t>
            </a:r>
            <a:r>
              <a:rPr lang="en-US" sz="1200" dirty="0"/>
              <a:t>event</a:t>
            </a:r>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2"/>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p>
          <a:p>
            <a:r>
              <a:rPr lang="en-US" altLang="zh-CN" sz="1200" dirty="0"/>
              <a:t>@Override</a:t>
            </a:r>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p>
          <a:p>
            <a:r>
              <a:rPr lang="zh-CN" altLang="en-US" sz="1200" dirty="0"/>
              <a:t>　　</a:t>
            </a:r>
            <a:r>
              <a:rPr lang="en-US" altLang="zh-CN" sz="1200" dirty="0" smtClean="0"/>
              <a:t>}</a:t>
            </a:r>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p>
          <a:p>
            <a:r>
              <a:rPr lang="en-US" altLang="zh-CN" sz="1200" dirty="0"/>
              <a:t>    </a:t>
            </a:r>
            <a:r>
              <a:rPr lang="en-US" altLang="zh-CN" sz="1200" dirty="0" err="1"/>
              <a:t>actionBar.setDisplayShowTitleEnabled</a:t>
            </a:r>
            <a:r>
              <a:rPr lang="en-US" altLang="zh-CN" sz="1200" dirty="0"/>
              <a:t>(true);</a:t>
            </a:r>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p>
          <a:p>
            <a:r>
              <a:rPr lang="en-US" altLang="zh-CN" sz="1200" dirty="0"/>
              <a:t>    </a:t>
            </a:r>
            <a:r>
              <a:rPr lang="en-US" altLang="zh-CN" sz="1200" dirty="0" err="1"/>
              <a:t>actionBar.addTab</a:t>
            </a:r>
            <a:r>
              <a:rPr lang="en-US" altLang="zh-CN" sz="1200" dirty="0"/>
              <a:t>(tab);</a:t>
            </a:r>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p>
          <a:p>
            <a:r>
              <a:rPr lang="en-US" altLang="zh-CN" sz="1200" dirty="0" smtClean="0"/>
              <a:t>@</a:t>
            </a:r>
            <a:r>
              <a:rPr lang="en-US" altLang="zh-CN" sz="1200" dirty="0"/>
              <a:t>Override</a:t>
            </a:r>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switch (</a:t>
            </a:r>
            <a:r>
              <a:rPr lang="en-US" altLang="zh-CN" sz="1200" dirty="0" err="1"/>
              <a:t>tab.getPosition</a:t>
            </a:r>
            <a:r>
              <a:rPr lang="en-US" altLang="zh-CN" sz="1200" dirty="0"/>
              <a:t>()) {</a:t>
            </a:r>
          </a:p>
          <a:p>
            <a:r>
              <a:rPr lang="en-US" altLang="zh-CN" sz="1200" dirty="0"/>
              <a:t>    case 0:</a:t>
            </a:r>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case 1:</a:t>
            </a:r>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case 2:</a:t>
            </a:r>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p>
          <a:p>
            <a:r>
              <a:rPr lang="en-US" altLang="zh-CN" sz="1200" dirty="0"/>
              <a:t>//      </a:t>
            </a:r>
            <a:r>
              <a:rPr lang="en-US" altLang="zh-CN" sz="1200" dirty="0" err="1"/>
              <a:t>ft.commit</a:t>
            </a:r>
            <a:r>
              <a:rPr lang="en-US" altLang="zh-CN" sz="1200" dirty="0"/>
              <a:t>();</a:t>
            </a:r>
          </a:p>
          <a:p>
            <a:r>
              <a:rPr lang="en-US" altLang="zh-CN" sz="1200" dirty="0"/>
              <a:t>        break;</a:t>
            </a:r>
          </a:p>
          <a:p>
            <a:r>
              <a:rPr lang="en-US" altLang="zh-CN" sz="1200" dirty="0"/>
              <a:t>    default:</a:t>
            </a:r>
          </a:p>
          <a:p>
            <a:r>
              <a:rPr lang="en-US" altLang="zh-CN" sz="1200" dirty="0"/>
              <a:t>        break;</a:t>
            </a:r>
          </a:p>
          <a:p>
            <a:r>
              <a:rPr lang="en-US" altLang="zh-CN" sz="1200" dirty="0"/>
              <a:t>    }</a:t>
            </a:r>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Tab</a:t>
            </a:r>
            <a:r>
              <a:rPr lang="zh-CN" altLang="en-US" sz="1200" dirty="0"/>
              <a:t>离开选中状态时执行的代码</a:t>
            </a:r>
          </a:p>
          <a:p>
            <a:r>
              <a:rPr lang="en-US" altLang="zh-CN" sz="1200" dirty="0"/>
              <a:t>}</a:t>
            </a:r>
          </a:p>
          <a:p>
            <a:r>
              <a:rPr lang="en-US" altLang="zh-CN" sz="1200" dirty="0"/>
              <a:t>@Override</a:t>
            </a:r>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p>
          <a:p>
            <a:r>
              <a:rPr lang="en-US" altLang="zh-CN" sz="1200" dirty="0"/>
              <a:t>}</a:t>
            </a:r>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2"/>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p>
          <a:p>
            <a:r>
              <a:rPr lang="en-US" altLang="zh-CN" sz="1200" dirty="0"/>
              <a:t>    @Override</a:t>
            </a:r>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p>
          <a:p>
            <a:r>
              <a:rPr lang="en-US" altLang="zh-CN" sz="1200" dirty="0"/>
              <a:t>            Bundle </a:t>
            </a:r>
            <a:r>
              <a:rPr lang="en-US" altLang="zh-CN" sz="1200" dirty="0" err="1"/>
              <a:t>savedInstanceState</a:t>
            </a:r>
            <a:r>
              <a:rPr lang="en-US" altLang="zh-CN" sz="1200" dirty="0"/>
              <a:t>) {</a:t>
            </a:r>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p>
          <a:p>
            <a:r>
              <a:rPr lang="en-US" altLang="zh-CN" sz="1200" dirty="0"/>
              <a:t>        return </a:t>
            </a:r>
            <a:r>
              <a:rPr lang="en-US" altLang="zh-CN" sz="1200" dirty="0" err="1"/>
              <a:t>colorLayout</a:t>
            </a:r>
            <a:r>
              <a:rPr lang="en-US" altLang="zh-CN" sz="1200" dirty="0"/>
              <a:t>;</a:t>
            </a:r>
          </a:p>
          <a:p>
            <a:r>
              <a:rPr lang="en-US" altLang="zh-CN" sz="1200" dirty="0"/>
              <a:t>    }</a:t>
            </a:r>
          </a:p>
          <a:p>
            <a:r>
              <a:rPr lang="en-US" altLang="zh-CN" sz="1200" dirty="0"/>
              <a:t>}</a:t>
            </a:r>
          </a:p>
          <a:p>
            <a:endParaRPr lang="en-US" sz="1200" dirty="0"/>
          </a:p>
        </p:txBody>
      </p:sp>
      <p:pic>
        <p:nvPicPr>
          <p:cNvPr id="2050" name="Picture 2" descr="http://segmentfault.com/img/bVbZ5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p>
          <a:p>
            <a:r>
              <a:rPr lang="en-US" dirty="0">
                <a:hlinkClick r:id="rId3"/>
              </a:rPr>
              <a:t>http://www.smashingmagazine.com/tag/icons</a:t>
            </a:r>
            <a:r>
              <a:rPr lang="en-US" dirty="0" smtClean="0">
                <a:hlinkClick r:id="rId3"/>
              </a:rPr>
              <a:t>/</a:t>
            </a:r>
            <a:endParaRPr lang="en-US" dirty="0" smtClean="0"/>
          </a:p>
          <a:p>
            <a:r>
              <a:rPr lang="en-US" dirty="0">
                <a:hlinkClick r:id="rId4"/>
              </a:rPr>
              <a:t>https://</a:t>
            </a:r>
            <a:r>
              <a:rPr lang="en-US" dirty="0" smtClean="0">
                <a:hlinkClick r:id="rId4"/>
              </a:rPr>
              <a:t>developer.android.com/design/style/color.html</a:t>
            </a:r>
            <a:endParaRPr lang="en-US" dirty="0" smtClean="0"/>
          </a:p>
          <a:p>
            <a:r>
              <a:rPr lang="en-US" dirty="0">
                <a:hlinkClick r:id="rId5"/>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p>
          <a:p>
            <a:r>
              <a:rPr lang="en-US" sz="1800" dirty="0"/>
              <a:t>「</a:t>
            </a:r>
            <a:r>
              <a:rPr lang="en-US" sz="1800" dirty="0" err="1"/>
              <a:t>android.R</a:t>
            </a:r>
            <a:r>
              <a:rPr lang="en-US" sz="1800" dirty="0"/>
              <a:t>」</a:t>
            </a:r>
            <a:r>
              <a:rPr lang="zh-CN" altLang="en-US" sz="1800" dirty="0"/>
              <a:t>套件中常用的系統資源：</a:t>
            </a:r>
          </a:p>
          <a:p>
            <a:pPr lvl="1"/>
            <a:r>
              <a:rPr lang="en-US" sz="1800" dirty="0" err="1"/>
              <a:t>android.R.anim</a:t>
            </a:r>
            <a:r>
              <a:rPr lang="en-US" sz="1800" dirty="0"/>
              <a:t> – </a:t>
            </a:r>
            <a:r>
              <a:rPr lang="zh-CN" altLang="en-US" sz="1800" dirty="0"/>
              <a:t>系統動畫資源。</a:t>
            </a:r>
          </a:p>
          <a:p>
            <a:pPr lvl="1"/>
            <a:r>
              <a:rPr lang="en-US" sz="1800" dirty="0" err="1"/>
              <a:t>android.R.color</a:t>
            </a:r>
            <a:r>
              <a:rPr lang="en-US" sz="1800" dirty="0"/>
              <a:t> – </a:t>
            </a:r>
            <a:r>
              <a:rPr lang="zh-CN" altLang="en-US" sz="1800" dirty="0"/>
              <a:t>系統顏色狀態資源。</a:t>
            </a:r>
          </a:p>
          <a:p>
            <a:pPr lvl="1"/>
            <a:r>
              <a:rPr lang="en-US" sz="1800" dirty="0" err="1"/>
              <a:t>android.R.dimen</a:t>
            </a:r>
            <a:r>
              <a:rPr lang="en-US" sz="1800" dirty="0"/>
              <a:t> – </a:t>
            </a:r>
            <a:r>
              <a:rPr lang="zh-CN" altLang="en-US" sz="1800" dirty="0"/>
              <a:t>系統尺寸資源。</a:t>
            </a:r>
          </a:p>
          <a:p>
            <a:pPr lvl="1"/>
            <a:r>
              <a:rPr lang="en-US" sz="1800" dirty="0" err="1"/>
              <a:t>android.R.drawable</a:t>
            </a:r>
            <a:r>
              <a:rPr lang="en-US" sz="1800" dirty="0"/>
              <a:t> – </a:t>
            </a:r>
            <a:r>
              <a:rPr lang="zh-CN" altLang="en-US" sz="1800" dirty="0"/>
              <a:t>系統圖形與繪圖資源。</a:t>
            </a:r>
          </a:p>
          <a:p>
            <a:pPr lvl="1"/>
            <a:r>
              <a:rPr lang="en-US" sz="1800" dirty="0" err="1"/>
              <a:t>android.R.layout</a:t>
            </a:r>
            <a:r>
              <a:rPr lang="en-US" sz="1800" dirty="0"/>
              <a:t> – </a:t>
            </a:r>
            <a:r>
              <a:rPr lang="zh-CN" altLang="en-US" sz="1800" dirty="0"/>
              <a:t>系統畫面配置資源。</a:t>
            </a:r>
          </a:p>
          <a:p>
            <a:pPr lvl="1"/>
            <a:r>
              <a:rPr lang="en-US" sz="1800" dirty="0" err="1"/>
              <a:t>android.R.menu</a:t>
            </a:r>
            <a:r>
              <a:rPr lang="en-US" sz="1800" dirty="0"/>
              <a:t> – </a:t>
            </a:r>
            <a:r>
              <a:rPr lang="zh-CN" altLang="en-US" sz="1800" dirty="0"/>
              <a:t>系統選單資源。</a:t>
            </a:r>
          </a:p>
          <a:p>
            <a:pPr lvl="1"/>
            <a:r>
              <a:rPr lang="en-US" sz="1800" dirty="0" err="1"/>
              <a:t>android.R.string</a:t>
            </a:r>
            <a:r>
              <a:rPr lang="en-US" sz="1800" dirty="0"/>
              <a:t> – </a:t>
            </a:r>
            <a:r>
              <a:rPr lang="zh-CN" altLang="en-US" sz="1800" dirty="0"/>
              <a:t>系統文字資源。</a:t>
            </a:r>
          </a:p>
          <a:p>
            <a:pPr lvl="1"/>
            <a:r>
              <a:rPr lang="en-US" sz="1800" dirty="0" err="1"/>
              <a:t>android.R.style</a:t>
            </a:r>
            <a:r>
              <a:rPr lang="en-US" sz="1800" dirty="0"/>
              <a:t> – </a:t>
            </a:r>
            <a:r>
              <a:rPr lang="zh-CN" altLang="en-US" sz="1800" dirty="0"/>
              <a:t>系統樣式資源。</a:t>
            </a:r>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2"/>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3"/>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3"/>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p>
          <a:p>
            <a:pPr marL="457200" lvl="1" indent="0">
              <a:buNone/>
            </a:pPr>
            <a:r>
              <a:rPr lang="en-US" dirty="0" smtClean="0"/>
              <a:t>Use “new Object()”, then add attributes. Ex.</a:t>
            </a:r>
          </a:p>
          <a:p>
            <a:pPr marL="457200" lvl="1" indent="0">
              <a:buNone/>
            </a:pPr>
            <a:r>
              <a:rPr lang="en-US" dirty="0" err="1"/>
              <a:t>v</a:t>
            </a:r>
            <a:r>
              <a:rPr lang="en-US" dirty="0" err="1" smtClean="0"/>
              <a:t>ar</a:t>
            </a:r>
            <a:r>
              <a:rPr lang="en-US" dirty="0" smtClean="0"/>
              <a:t> people1 = new Object();</a:t>
            </a:r>
          </a:p>
          <a:p>
            <a:pPr marL="457200" lvl="1" indent="0">
              <a:buNone/>
            </a:pPr>
            <a:r>
              <a:rPr lang="en-US" dirty="0"/>
              <a:t>p</a:t>
            </a:r>
            <a:r>
              <a:rPr lang="en-US" dirty="0" smtClean="0"/>
              <a:t>eople1.name = ‘test01’;</a:t>
            </a:r>
          </a:p>
          <a:p>
            <a:pPr marL="457200" lvl="1" indent="0">
              <a:buNone/>
            </a:pPr>
            <a:r>
              <a:rPr lang="en-US" dirty="0"/>
              <a:t>p</a:t>
            </a:r>
            <a:r>
              <a:rPr lang="en-US" dirty="0" smtClean="0"/>
              <a:t>eople1.age = 31;</a:t>
            </a:r>
          </a:p>
          <a:p>
            <a:pPr marL="0" indent="0">
              <a:buNone/>
            </a:pPr>
            <a:endParaRPr lang="en-US" dirty="0" smtClean="0"/>
          </a:p>
          <a:p>
            <a:r>
              <a:rPr lang="en-US" dirty="0" smtClean="0"/>
              <a:t>Method 2</a:t>
            </a:r>
          </a:p>
          <a:p>
            <a:pPr marL="457200" lvl="1" indent="0">
              <a:buNone/>
            </a:pPr>
            <a:r>
              <a:rPr lang="en-US" dirty="0" smtClean="0"/>
              <a:t>Directly populate object through JSON data. Ex.</a:t>
            </a:r>
          </a:p>
          <a:p>
            <a:pPr marL="457200" lvl="1" indent="0">
              <a:buNone/>
            </a:pPr>
            <a:r>
              <a:rPr lang="en-US" dirty="0" err="1" smtClean="0"/>
              <a:t>var</a:t>
            </a:r>
            <a:r>
              <a:rPr lang="en-US" dirty="0" smtClean="0"/>
              <a:t> people2 = {</a:t>
            </a:r>
          </a:p>
          <a:p>
            <a:pPr marL="457200" lvl="1" indent="0">
              <a:buNone/>
            </a:pPr>
            <a:r>
              <a:rPr lang="en-US" dirty="0"/>
              <a:t>	</a:t>
            </a:r>
            <a:r>
              <a:rPr lang="en-US" dirty="0" smtClean="0"/>
              <a:t>name: ‘test02’;</a:t>
            </a:r>
          </a:p>
          <a:p>
            <a:pPr marL="457200" lvl="1" indent="0">
              <a:buNone/>
            </a:pPr>
            <a:r>
              <a:rPr lang="en-US" dirty="0"/>
              <a:t>	</a:t>
            </a:r>
            <a:r>
              <a:rPr lang="en-US" dirty="0" smtClean="0"/>
              <a:t>age: 30;</a:t>
            </a:r>
          </a:p>
          <a:p>
            <a:pPr marL="457200" lvl="1" indent="0">
              <a:buNone/>
            </a:pPr>
            <a:r>
              <a:rPr lang="en-US" dirty="0"/>
              <a:t>	</a:t>
            </a:r>
            <a:r>
              <a:rPr lang="en-US" dirty="0" smtClean="0"/>
              <a:t>func1: function(…) {</a:t>
            </a:r>
          </a:p>
          <a:p>
            <a:pPr marL="457200" lvl="1" indent="0">
              <a:buNone/>
            </a:pPr>
            <a:r>
              <a:rPr lang="en-US" dirty="0"/>
              <a:t>		</a:t>
            </a:r>
            <a:r>
              <a:rPr lang="en-US" dirty="0" smtClean="0"/>
              <a:t>…</a:t>
            </a:r>
          </a:p>
          <a:p>
            <a:pPr marL="457200" lvl="1" indent="0">
              <a:buNone/>
            </a:pPr>
            <a:r>
              <a:rPr lang="en-US" dirty="0"/>
              <a:t>	</a:t>
            </a:r>
            <a:r>
              <a:rPr lang="en-US" dirty="0" smtClean="0"/>
              <a:t>}</a:t>
            </a:r>
          </a:p>
          <a:p>
            <a:pPr marL="457200" lvl="1" indent="0">
              <a:buNone/>
            </a:pPr>
            <a:r>
              <a:rPr lang="en-US" dirty="0" smtClean="0"/>
              <a:t>};</a:t>
            </a:r>
          </a:p>
          <a:p>
            <a:pPr marL="457200" lvl="1" indent="0">
              <a:buNone/>
            </a:pPr>
            <a:r>
              <a:rPr lang="en-US" dirty="0" smtClean="0"/>
              <a:t>Or. </a:t>
            </a:r>
          </a:p>
          <a:p>
            <a:pPr marL="457200" lvl="1" indent="0">
              <a:buNone/>
            </a:pPr>
            <a:r>
              <a:rPr lang="en-US" dirty="0" err="1" smtClean="0"/>
              <a:t>var</a:t>
            </a:r>
            <a:r>
              <a:rPr lang="en-US" dirty="0" smtClean="0"/>
              <a:t> people2 = {}; people2.name = ‘test02’; people2.age = 30; people2.func1 = function(….) {…}</a:t>
            </a:r>
          </a:p>
          <a:p>
            <a:pPr marL="457200" lvl="1" indent="0">
              <a:buNone/>
            </a:pPr>
            <a:endParaRPr lang="en-US" dirty="0" smtClean="0"/>
          </a:p>
          <a:p>
            <a:r>
              <a:rPr lang="en-US" dirty="0" smtClean="0"/>
              <a:t>Method 3</a:t>
            </a:r>
          </a:p>
          <a:p>
            <a:pPr marL="457200" lvl="1" indent="0">
              <a:buNone/>
            </a:pPr>
            <a:r>
              <a:rPr lang="en-US" dirty="0" smtClean="0"/>
              <a:t>Use function() to simulate “Class”, NOT Object (i.e. Instance), involve “this” and “prototype”. Ex.</a:t>
            </a:r>
          </a:p>
          <a:p>
            <a:pPr marL="457200" lvl="1" indent="0">
              <a:buNone/>
            </a:pPr>
            <a:r>
              <a:rPr lang="en-US" dirty="0" smtClean="0"/>
              <a:t>function People (name, age) {</a:t>
            </a:r>
          </a:p>
          <a:p>
            <a:pPr marL="457200" lvl="1" indent="0">
              <a:buNone/>
            </a:pPr>
            <a:r>
              <a:rPr lang="en-US" dirty="0"/>
              <a:t>	</a:t>
            </a:r>
            <a:r>
              <a:rPr lang="en-US" dirty="0" smtClean="0"/>
              <a:t>this.name = name;</a:t>
            </a:r>
          </a:p>
          <a:p>
            <a:pPr marL="457200" lvl="1" indent="0">
              <a:buNone/>
            </a:pPr>
            <a:r>
              <a:rPr lang="en-US" dirty="0"/>
              <a:t>	</a:t>
            </a:r>
            <a:r>
              <a:rPr lang="en-US" dirty="0" err="1" smtClean="0"/>
              <a:t>this.age</a:t>
            </a:r>
            <a:r>
              <a:rPr lang="en-US" dirty="0" smtClean="0"/>
              <a:t> = age;</a:t>
            </a:r>
          </a:p>
          <a:p>
            <a:pPr marL="457200" lvl="1" indent="0">
              <a:buNone/>
            </a:pPr>
            <a:r>
              <a:rPr lang="en-US" dirty="0" smtClean="0"/>
              <a:t>}</a:t>
            </a:r>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p>
          <a:p>
            <a:pPr marL="457200" lvl="1" indent="0">
              <a:buNone/>
            </a:pPr>
            <a:r>
              <a:rPr lang="en-US" dirty="0" smtClean="0"/>
              <a:t>If work w/ ECMAScript ver.5, a new method is introduced. Ex.</a:t>
            </a:r>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p>
          <a:p>
            <a:pPr marL="457200" lvl="1" indent="0">
              <a:buNone/>
            </a:pPr>
            <a:r>
              <a:rPr lang="en-US" dirty="0"/>
              <a:t>　　　　</a:t>
            </a:r>
            <a:r>
              <a:rPr lang="en-US" dirty="0" err="1"/>
              <a:t>createNew</a:t>
            </a:r>
            <a:r>
              <a:rPr lang="en-US" dirty="0"/>
              <a:t>: function(){</a:t>
            </a:r>
          </a:p>
          <a:p>
            <a:pPr marL="457200" lvl="1" indent="0">
              <a:buNone/>
            </a:pPr>
            <a:r>
              <a:rPr lang="en-US" dirty="0"/>
              <a:t>　　　　　　</a:t>
            </a:r>
            <a:r>
              <a:rPr lang="en-US" dirty="0" err="1"/>
              <a:t>var</a:t>
            </a:r>
            <a:r>
              <a:rPr lang="en-US" dirty="0"/>
              <a:t> animal = {};</a:t>
            </a:r>
          </a:p>
          <a:p>
            <a:pPr marL="457200" lvl="1" indent="0">
              <a:buNone/>
            </a:pPr>
            <a:r>
              <a:rPr lang="en-US" dirty="0"/>
              <a:t>　　　　　　</a:t>
            </a:r>
            <a:r>
              <a:rPr lang="en-US" dirty="0" err="1"/>
              <a:t>animal.sleep</a:t>
            </a:r>
            <a:r>
              <a:rPr lang="en-US" dirty="0"/>
              <a:t> = function(){ alert("</a:t>
            </a:r>
            <a:r>
              <a:rPr lang="zh-CN" altLang="en-US" dirty="0"/>
              <a:t>睡懒觉</a:t>
            </a:r>
            <a:r>
              <a:rPr lang="en-US" altLang="zh-CN" dirty="0"/>
              <a:t>"); };</a:t>
            </a:r>
          </a:p>
          <a:p>
            <a:pPr marL="457200" lvl="1" indent="0">
              <a:buNone/>
            </a:pPr>
            <a:r>
              <a:rPr lang="zh-CN" altLang="en-US" dirty="0"/>
              <a:t>　　　　　　</a:t>
            </a:r>
            <a:r>
              <a:rPr lang="en-US" dirty="0"/>
              <a:t>return animal;</a:t>
            </a:r>
          </a:p>
          <a:p>
            <a:pPr marL="457200" lvl="1" indent="0">
              <a:buNone/>
            </a:pPr>
            <a:r>
              <a:rPr lang="en-US" dirty="0"/>
              <a:t>　　　　}</a:t>
            </a:r>
          </a:p>
          <a:p>
            <a:pPr marL="457200" lvl="1" indent="0">
              <a:buNone/>
            </a:pPr>
            <a:r>
              <a:rPr lang="en-US" dirty="0"/>
              <a:t>　　</a:t>
            </a:r>
            <a:r>
              <a:rPr lang="en-US" dirty="0" smtClean="0"/>
              <a:t>};</a:t>
            </a:r>
          </a:p>
          <a:p>
            <a:pPr marL="457200" lvl="1" indent="0">
              <a:buNone/>
            </a:pPr>
            <a:r>
              <a:rPr lang="en-US" dirty="0"/>
              <a:t>　　</a:t>
            </a:r>
            <a:r>
              <a:rPr lang="en-US" dirty="0" err="1"/>
              <a:t>var</a:t>
            </a:r>
            <a:r>
              <a:rPr lang="en-US" dirty="0"/>
              <a:t> Cat = {</a:t>
            </a:r>
          </a:p>
          <a:p>
            <a:pPr marL="457200" lvl="1" indent="0">
              <a:buNone/>
            </a:pPr>
            <a:r>
              <a:rPr lang="en-US" dirty="0"/>
              <a:t>　　　　</a:t>
            </a:r>
            <a:r>
              <a:rPr lang="en-US" dirty="0" err="1"/>
              <a:t>createNew</a:t>
            </a:r>
            <a:r>
              <a:rPr lang="en-US" dirty="0"/>
              <a:t>: function(){</a:t>
            </a:r>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p>
          <a:p>
            <a:pPr marL="457200" lvl="1" indent="0">
              <a:buNone/>
            </a:pPr>
            <a:r>
              <a:rPr lang="zh-CN" altLang="en-US" dirty="0"/>
              <a:t>　　　　　　</a:t>
            </a:r>
            <a:r>
              <a:rPr lang="en-US" dirty="0"/>
              <a:t>return cat;</a:t>
            </a:r>
          </a:p>
          <a:p>
            <a:pPr marL="457200" lvl="1" indent="0">
              <a:buNone/>
            </a:pPr>
            <a:r>
              <a:rPr lang="en-US" dirty="0"/>
              <a:t>　　　　}</a:t>
            </a:r>
          </a:p>
          <a:p>
            <a:pPr marL="457200" lvl="1" indent="0">
              <a:buNone/>
            </a:pPr>
            <a:r>
              <a:rPr lang="en-US" dirty="0"/>
              <a:t>　　</a:t>
            </a:r>
            <a:r>
              <a:rPr lang="en-US" dirty="0" smtClean="0"/>
              <a:t>};</a:t>
            </a:r>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p>
          <a:p>
            <a:pPr marL="0" indent="0">
              <a:buNone/>
            </a:pPr>
            <a:r>
              <a:rPr lang="en-US" dirty="0"/>
              <a:t>　　　　</a:t>
            </a:r>
            <a:r>
              <a:rPr lang="en-US" dirty="0" err="1"/>
              <a:t>createNew</a:t>
            </a:r>
            <a:r>
              <a:rPr lang="en-US" dirty="0"/>
              <a:t>: function(){</a:t>
            </a:r>
          </a:p>
          <a:p>
            <a:pPr marL="0" indent="0">
              <a:buNone/>
            </a:pPr>
            <a:r>
              <a:rPr lang="en-US" dirty="0"/>
              <a:t>　　　　　　</a:t>
            </a:r>
            <a:r>
              <a:rPr lang="en-US" dirty="0" err="1"/>
              <a:t>var</a:t>
            </a:r>
            <a:r>
              <a:rPr lang="en-US" dirty="0"/>
              <a:t> cat = {};</a:t>
            </a:r>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p>
          <a:p>
            <a:pPr marL="0" indent="0">
              <a:buNone/>
            </a:pPr>
            <a:r>
              <a:rPr lang="en-US" dirty="0"/>
              <a:t>　　　　}</a:t>
            </a:r>
          </a:p>
          <a:p>
            <a:pPr marL="0" indent="0">
              <a:buNone/>
            </a:pPr>
            <a:r>
              <a:rPr lang="en-US" dirty="0"/>
              <a:t>　　};</a:t>
            </a:r>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p>
          <a:p>
            <a:pPr marL="457200" lvl="1" indent="0">
              <a:buNone/>
            </a:pPr>
            <a:r>
              <a:rPr lang="en-US" dirty="0" smtClean="0"/>
              <a:t>cat1.makeSound();</a:t>
            </a:r>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p>
          <a:p>
            <a:pPr marL="0" indent="0">
              <a:buNone/>
            </a:pPr>
            <a:r>
              <a:rPr lang="en-US" dirty="0"/>
              <a:t>　　</a:t>
            </a:r>
            <a:r>
              <a:rPr lang="en-US" dirty="0" err="1"/>
              <a:t>var</a:t>
            </a:r>
            <a:r>
              <a:rPr lang="en-US" dirty="0"/>
              <a:t> Cat = {</a:t>
            </a:r>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p>
          <a:p>
            <a:pPr marL="0" indent="0">
              <a:buNone/>
            </a:pPr>
            <a:r>
              <a:rPr lang="en-US" dirty="0"/>
              <a:t>　　　　　　</a:t>
            </a:r>
            <a:r>
              <a:rPr lang="en-US" dirty="0" err="1"/>
              <a:t>var</a:t>
            </a:r>
            <a:r>
              <a:rPr lang="en-US" dirty="0"/>
              <a:t> cat = {};</a:t>
            </a:r>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p>
          <a:p>
            <a:pPr marL="0" indent="0">
              <a:buNone/>
            </a:pPr>
            <a:r>
              <a:rPr lang="en-US" dirty="0"/>
              <a:t>　　　　}</a:t>
            </a:r>
          </a:p>
          <a:p>
            <a:pPr marL="0" indent="0">
              <a:buNone/>
            </a:pPr>
            <a:r>
              <a:rPr lang="en-US" dirty="0"/>
              <a:t>　　</a:t>
            </a:r>
            <a:r>
              <a:rPr lang="en-US" dirty="0" smtClean="0"/>
              <a:t>};</a:t>
            </a:r>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p>
          <a:p>
            <a:r>
              <a:rPr lang="zh-TW" altLang="en-US" b="1" dirty="0"/>
              <a:t>行為型</a:t>
            </a:r>
            <a:r>
              <a:rPr lang="zh-TW" altLang="en-US" dirty="0"/>
              <a:t>設計模式著重於物件之間的溝通。</a:t>
            </a:r>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2"/>
              </a:rPr>
              <a:t>https://blog.piasy.com/2016/06/07/Open-gl-es-android-2-part-1</a:t>
            </a:r>
            <a:r>
              <a:rPr lang="en-US" sz="1800" dirty="0" smtClean="0">
                <a:hlinkClick r:id="rId2"/>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p>
          <a:p>
            <a:pPr lvl="1"/>
            <a:r>
              <a:rPr lang="en-US" dirty="0"/>
              <a:t>Module</a:t>
            </a:r>
          </a:p>
          <a:p>
            <a:pPr lvl="1"/>
            <a:r>
              <a:rPr lang="en-US" dirty="0"/>
              <a:t>Prototype</a:t>
            </a:r>
          </a:p>
          <a:p>
            <a:pPr lvl="1"/>
            <a:r>
              <a:rPr lang="en-US" dirty="0"/>
              <a:t>Observer</a:t>
            </a:r>
          </a:p>
          <a:p>
            <a:pPr lvl="1"/>
            <a:r>
              <a:rPr lang="en-US" dirty="0" smtClean="0"/>
              <a:t>Singleton</a:t>
            </a:r>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p>
          <a:p>
            <a:pPr lvl="1"/>
            <a:r>
              <a:rPr lang="en-US" dirty="0"/>
              <a:t>Problem: What are we trying to solve?</a:t>
            </a:r>
          </a:p>
          <a:p>
            <a:pPr lvl="1"/>
            <a:r>
              <a:rPr lang="en-US" dirty="0"/>
              <a:t>Solution: How does using this pattern solve our proposed problem?</a:t>
            </a:r>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p>
          <a:p>
            <a:pPr marL="0" indent="0">
              <a:buNone/>
            </a:pPr>
            <a:r>
              <a:rPr lang="en-US" sz="1600" dirty="0"/>
              <a:t>	</a:t>
            </a:r>
            <a:r>
              <a:rPr lang="en-US" sz="1600" dirty="0" smtClean="0"/>
              <a:t>}; </a:t>
            </a:r>
          </a:p>
          <a:p>
            <a:pPr marL="0" indent="0">
              <a:buNone/>
            </a:pPr>
            <a:r>
              <a:rPr lang="en-US" sz="1600" dirty="0" smtClean="0"/>
              <a:t>})(); </a:t>
            </a:r>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p>
          <a:p>
            <a:r>
              <a:rPr lang="en-US" sz="1400" dirty="0" smtClean="0"/>
              <a:t>})();</a:t>
            </a:r>
          </a:p>
          <a:p>
            <a:endParaRPr lang="en-US" sz="1400" dirty="0"/>
          </a:p>
          <a:p>
            <a:r>
              <a:rPr lang="en-US" sz="1400" dirty="0" err="1" smtClean="0"/>
              <a:t>Exposer.first</a:t>
            </a:r>
            <a:r>
              <a:rPr lang="en-US" sz="1400" dirty="0"/>
              <a:t>();        // Output: This is a method I want to expose</a:t>
            </a:r>
            <a:r>
              <a:rPr lang="en-US" sz="1400" dirty="0" smtClean="0"/>
              <a:t>!</a:t>
            </a:r>
          </a:p>
          <a:p>
            <a:r>
              <a:rPr lang="en-US" sz="1400" dirty="0" err="1" smtClean="0"/>
              <a:t>Exposer.second</a:t>
            </a:r>
            <a:r>
              <a:rPr lang="en-US" sz="1400" dirty="0"/>
              <a:t>();       // Output: Inside a private method</a:t>
            </a:r>
            <a:r>
              <a:rPr lang="en-US" sz="1400" dirty="0" smtClean="0"/>
              <a:t>!</a:t>
            </a:r>
          </a:p>
          <a:p>
            <a:r>
              <a:rPr lang="en-US" sz="1400" dirty="0" err="1" smtClean="0"/>
              <a:t>Exposer.methodToExpose</a:t>
            </a:r>
            <a:r>
              <a:rPr lang="en-US" sz="1400" dirty="0"/>
              <a:t>; // undefined</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2"/>
              </a:rPr>
              <a:t>JavaScript prototypical inheritance</a:t>
            </a:r>
            <a:r>
              <a:rPr lang="en-US" dirty="0"/>
              <a:t>. The prototype model is used mainly for creating objects in performance-intensive situations.</a:t>
            </a:r>
          </a:p>
        </p:txBody>
      </p:sp>
      <p:pic>
        <p:nvPicPr>
          <p:cNvPr id="7" name="Picture 6"/>
          <p:cNvPicPr>
            <a:picLocks noChangeAspect="1"/>
          </p:cNvPicPr>
          <p:nvPr/>
        </p:nvPicPr>
        <p:blipFill>
          <a:blip r:embed="rId3"/>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p>
          <a:p>
            <a:pPr marL="0" indent="0">
              <a:buNone/>
            </a:pPr>
            <a:r>
              <a:rPr lang="en-US" dirty="0" smtClean="0"/>
              <a:t>}</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p>
          <a:p>
            <a:pPr marL="0" indent="0">
              <a:buNone/>
            </a:pPr>
            <a:r>
              <a:rPr lang="en-US" dirty="0" smtClean="0"/>
              <a:t>}();</a:t>
            </a:r>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p>
          <a:p>
            <a:r>
              <a:rPr lang="en-US"/>
              <a:t>$ update-alternatives --list python update-alternatives: error: no alternatives for python</a:t>
            </a:r>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p>
          <a:p>
            <a:r>
              <a:rPr lang="en-US" sz="800" dirty="0"/>
              <a:t>	</a:t>
            </a:r>
            <a:r>
              <a:rPr lang="en-US" sz="800" dirty="0" smtClean="0"/>
              <a:t>	} </a:t>
            </a:r>
          </a:p>
          <a:p>
            <a:r>
              <a:rPr lang="en-US" sz="800" dirty="0"/>
              <a:t>	</a:t>
            </a:r>
            <a:r>
              <a:rPr lang="en-US" sz="800" dirty="0" smtClean="0"/>
              <a:t>};</a:t>
            </a:r>
          </a:p>
          <a:p>
            <a:r>
              <a:rPr lang="en-US" sz="800" dirty="0" smtClean="0"/>
              <a:t>}; </a:t>
            </a:r>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p>
          <a:p>
            <a:r>
              <a:rPr lang="en-US" sz="800" dirty="0"/>
              <a:t>	</a:t>
            </a:r>
            <a:r>
              <a:rPr lang="en-US" sz="800" dirty="0" smtClean="0"/>
              <a:t>} </a:t>
            </a:r>
          </a:p>
          <a:p>
            <a:r>
              <a:rPr lang="en-US" sz="800" dirty="0" smtClean="0"/>
              <a:t>} </a:t>
            </a:r>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p>
          <a:p>
            <a:r>
              <a:rPr lang="en-US" sz="800" dirty="0" smtClean="0"/>
              <a:t>// </a:t>
            </a:r>
            <a:r>
              <a:rPr lang="en-US" sz="800" dirty="0"/>
              <a:t>Observer 4 is notified!</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p>
          <a:p>
            <a:r>
              <a:rPr lang="en-US" sz="1200" dirty="0" smtClean="0"/>
              <a:t>	} </a:t>
            </a:r>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p>
          <a:p>
            <a:r>
              <a:rPr lang="en-US" sz="1200" dirty="0"/>
              <a:t>	</a:t>
            </a:r>
            <a:r>
              <a:rPr lang="en-US" sz="1200" dirty="0" smtClean="0"/>
              <a:t>}; </a:t>
            </a:r>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p>
          <a:p>
            <a:r>
              <a:rPr lang="en-US" sz="1200" dirty="0"/>
              <a:t>	</a:t>
            </a:r>
            <a:r>
              <a:rPr lang="en-US" sz="1200" dirty="0" smtClean="0"/>
              <a:t>}; </a:t>
            </a:r>
          </a:p>
          <a:p>
            <a:r>
              <a:rPr lang="en-US" sz="1200" dirty="0" smtClean="0"/>
              <a:t>})();</a:t>
            </a:r>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2"/>
              </a:rPr>
              <a:t>https</a:t>
            </a:r>
            <a:r>
              <a:rPr lang="en-US" altLang="zh-SG" dirty="0">
                <a:latin typeface="Arial" panose="020B0604020202020204" pitchFamily="34" charset="0"/>
                <a:cs typeface="Arial" panose="020B0604020202020204" pitchFamily="34" charset="0"/>
                <a:hlinkClick r:id="rId2"/>
              </a:rPr>
              <a:t>://</a:t>
            </a:r>
            <a:r>
              <a:rPr lang="en-US" altLang="zh-SG" dirty="0" smtClean="0">
                <a:latin typeface="Arial" panose="020B0604020202020204" pitchFamily="34" charset="0"/>
                <a:cs typeface="Arial" panose="020B0604020202020204" pitchFamily="34" charset="0"/>
                <a:hlinkClick r:id="rId2"/>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3"/>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a:t>
            </a:r>
            <a:r>
              <a:rPr lang="en-US" altLang="zh-SG" dirty="0" smtClean="0">
                <a:latin typeface="Arial" panose="020B0604020202020204" pitchFamily="34" charset="0"/>
                <a:cs typeface="Arial" panose="020B0604020202020204" pitchFamily="34" charset="0"/>
                <a:hlinkClick r:id="rId4"/>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5"/>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5"/>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p>
          <a:p>
            <a:r>
              <a:rPr lang="en-US" dirty="0"/>
              <a:t>ng new  </a:t>
            </a:r>
            <a:r>
              <a:rPr lang="zh-CN" altLang="en-US" dirty="0"/>
              <a:t>项目名称</a:t>
            </a:r>
          </a:p>
          <a:p>
            <a:r>
              <a:rPr lang="en-US" altLang="zh-CN" dirty="0"/>
              <a:t>2</a:t>
            </a:r>
            <a:r>
              <a:rPr lang="zh-CN" altLang="en-US" dirty="0"/>
              <a:t>、启动服务</a:t>
            </a:r>
          </a:p>
          <a:p>
            <a:r>
              <a:rPr lang="en-US" dirty="0"/>
              <a:t>ng serve --open</a:t>
            </a:r>
          </a:p>
          <a:p>
            <a:r>
              <a:rPr lang="en-US" dirty="0"/>
              <a:t>3、typescript</a:t>
            </a:r>
          </a:p>
          <a:p>
            <a:r>
              <a:rPr lang="zh-CN" altLang="en-US" dirty="0"/>
              <a:t>与</a:t>
            </a:r>
            <a:r>
              <a:rPr lang="en-US" dirty="0"/>
              <a:t>JavaScript</a:t>
            </a:r>
            <a:r>
              <a:rPr lang="zh-CN" altLang="en-US" dirty="0"/>
              <a:t>不同点：</a:t>
            </a:r>
          </a:p>
          <a:p>
            <a:r>
              <a:rPr lang="zh-CN" altLang="en-US" b="1" dirty="0"/>
              <a:t>类型声明</a:t>
            </a:r>
            <a:endParaRPr lang="zh-CN" altLang="en-US" dirty="0"/>
          </a:p>
          <a:p>
            <a:r>
              <a:rPr lang="en-US" dirty="0" err="1"/>
              <a:t>myVar:string</a:t>
            </a:r>
            <a:r>
              <a:rPr lang="en-US" dirty="0"/>
              <a:t>="hello"</a:t>
            </a:r>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p>
          <a:p>
            <a:r>
              <a:rPr lang="zh-CN" altLang="en-US" b="1" dirty="0"/>
              <a:t>箭头函数</a:t>
            </a:r>
            <a:endParaRPr lang="zh-CN" altLang="en-US" dirty="0"/>
          </a:p>
          <a:p>
            <a:r>
              <a:rPr lang="en-US" altLang="zh-CN" dirty="0"/>
              <a:t>1.()=&gt;</a:t>
            </a:r>
            <a:r>
              <a:rPr lang="zh-CN" altLang="en-US" dirty="0"/>
              <a:t>相当于</a:t>
            </a:r>
            <a:r>
              <a:rPr lang="en-US" dirty="0"/>
              <a:t>function()</a:t>
            </a:r>
          </a:p>
          <a:p>
            <a:r>
              <a:rPr lang="en-US" dirty="0"/>
              <a:t>2.()=&gt;{something}</a:t>
            </a:r>
          </a:p>
          <a:p>
            <a:r>
              <a:rPr lang="zh-CN" altLang="en-US" dirty="0"/>
              <a:t>数据绑定</a:t>
            </a:r>
          </a:p>
          <a:p>
            <a:r>
              <a:rPr lang="zh-CN" altLang="en-US" dirty="0"/>
              <a:t>模板绑定只能使用字符串但是属性绑定可以使用表达式。</a:t>
            </a:r>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p>
          <a:p>
            <a:r>
              <a:rPr lang="zh-CN" altLang="en-US" dirty="0"/>
              <a:t>属性绑定：</a:t>
            </a:r>
            <a:r>
              <a:rPr lang="en-US" altLang="zh-CN" dirty="0"/>
              <a:t>[something]="</a:t>
            </a:r>
            <a:r>
              <a:rPr lang="zh-CN" altLang="en-US" dirty="0"/>
              <a:t>表达式</a:t>
            </a:r>
            <a:r>
              <a:rPr lang="en-US" altLang="zh-CN" dirty="0"/>
              <a:t>"</a:t>
            </a:r>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p>
          <a:p>
            <a:r>
              <a:rPr lang="zh-CN" altLang="en-US" dirty="0"/>
              <a:t>简单来说管道的作用就是传输。</a:t>
            </a:r>
            <a:br>
              <a:rPr lang="zh-CN" altLang="en-US" dirty="0"/>
            </a:br>
            <a:endParaRPr lang="zh-CN" altLang="en-US" dirty="0"/>
          </a:p>
          <a:p>
            <a:r>
              <a:rPr lang="en-US" altLang="zh-CN" dirty="0"/>
              <a:t>1</a:t>
            </a:r>
            <a:r>
              <a:rPr lang="zh-CN" altLang="en-US" dirty="0"/>
              <a:t>、内置管道</a:t>
            </a:r>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p>
          <a:p>
            <a:r>
              <a:rPr lang="zh-CN" altLang="en-US" dirty="0"/>
              <a:t>服务</a:t>
            </a:r>
            <a:r>
              <a:rPr lang="en-US" altLang="zh-CN" dirty="0"/>
              <a:t>service</a:t>
            </a:r>
          </a:p>
          <a:p>
            <a:r>
              <a:rPr lang="zh-CN" altLang="en-US" dirty="0"/>
              <a:t>变当前</a:t>
            </a:r>
            <a:r>
              <a:rPr lang="en-US" altLang="zh-CN" dirty="0" err="1"/>
              <a:t>dom</a:t>
            </a:r>
            <a:r>
              <a:rPr lang="zh-CN" altLang="en-US" dirty="0"/>
              <a:t>结构，想要使用服务的组件要进行</a:t>
            </a:r>
            <a:r>
              <a:rPr lang="en-US" altLang="zh-CN" dirty="0"/>
              <a:t>import[],</a:t>
            </a:r>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391160"/>
          </a:xfrm>
        </p:spPr>
        <p:txBody>
          <a:bodyPr>
            <a:normAutofit fontScale="90000"/>
          </a:bodyPr>
          <a:lstStyle/>
          <a:p>
            <a:r>
              <a:rPr lang="en-US"/>
              <a:t>wpa_supplicant整体通信架构</a:t>
            </a:r>
          </a:p>
        </p:txBody>
      </p:sp>
      <p:sp>
        <p:nvSpPr>
          <p:cNvPr id="3" name="Content Placeholder 2"/>
          <p:cNvSpPr>
            <a:spLocks noGrp="1"/>
          </p:cNvSpPr>
          <p:nvPr>
            <p:ph sz="half" idx="1"/>
          </p:nvPr>
        </p:nvSpPr>
        <p:spPr>
          <a:xfrm>
            <a:off x="838200" y="1034415"/>
            <a:ext cx="8148320" cy="5661025"/>
          </a:xfrm>
        </p:spPr>
        <p:txBody>
          <a:bodyPr>
            <a:normAutofit fontScale="35000" lnSpcReduction="20000"/>
          </a:bodyPr>
          <a:lstStyle/>
          <a:p>
            <a:pPr fontAlgn="auto">
              <a:lnSpc>
                <a:spcPct val="150000"/>
              </a:lnSpc>
            </a:pPr>
            <a:r>
              <a:rPr lang="en-US"/>
              <a:t>wpa_supplicant在启动时，会初始化三个interface，用于跟上下层进行通信，其中有driver interface、L2 interface、 control interface。</a:t>
            </a:r>
          </a:p>
          <a:p>
            <a:pPr fontAlgn="auto">
              <a:lnSpc>
                <a:spcPct val="150000"/>
              </a:lnSpc>
            </a:pPr>
            <a:r>
              <a:rPr lang="en-US"/>
              <a:t>三个interface的作用如下：</a:t>
            </a:r>
          </a:p>
          <a:p>
            <a:pPr fontAlgn="auto">
              <a:lnSpc>
                <a:spcPct val="150000"/>
              </a:lnSpc>
            </a:pPr>
            <a:r>
              <a:rPr lang="en-US"/>
              <a:t>1, init driver interface:处理kernel与wpa_supplicant之间的cmd跟event</a:t>
            </a:r>
          </a:p>
          <a:p>
            <a:pPr fontAlgn="auto">
              <a:lnSpc>
                <a:spcPct val="150000"/>
              </a:lnSpc>
            </a:pPr>
            <a:r>
              <a:rPr lang="en-US"/>
              <a:t>2, init L2 interface: 处理EAPOL Frame与kernel通信(密码认证4次握手过程)</a:t>
            </a:r>
          </a:p>
          <a:p>
            <a:pPr fontAlgn="auto">
              <a:lnSpc>
                <a:spcPct val="150000"/>
              </a:lnSpc>
            </a:pPr>
            <a:r>
              <a:rPr lang="en-US"/>
              <a:t>3, init control interface: 处理上层与wpa_supplicant cmd与event通信</a:t>
            </a:r>
          </a:p>
          <a:p>
            <a:pPr fontAlgn="auto">
              <a:lnSpc>
                <a:spcPct val="150000"/>
              </a:lnSpc>
            </a:pPr>
            <a:r>
              <a:rPr lang="en-US"/>
              <a:t>以Android wpa_supplicant为例：</a:t>
            </a:r>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p>
          <a:p>
            <a:pPr fontAlgn="auto">
              <a:lnSpc>
                <a:spcPct val="150000"/>
              </a:lnSpc>
            </a:pPr>
            <a:r>
              <a:rPr lang="en-US"/>
              <a:t>此时，control interface ----&gt;&gt; /data/system/wpa_supplicant/wlan0</a:t>
            </a:r>
          </a:p>
          <a:p>
            <a:pPr fontAlgn="auto">
              <a:lnSpc>
                <a:spcPct val="150000"/>
              </a:lnSpc>
            </a:pPr>
            <a:r>
              <a:rPr lang="en-US"/>
              <a:t>L2\driver interface ----&gt;&gt; /data/misc/wifi/sockets/wlan0（/data/misc/wifi/sockets/p2p0）</a:t>
            </a:r>
          </a:p>
          <a:p>
            <a:pPr fontAlgn="auto">
              <a:lnSpc>
                <a:spcPct val="150000"/>
              </a:lnSpc>
            </a:pPr>
            <a:r>
              <a:rPr lang="en-US"/>
              <a:t>当上层的WifiMonitor去连接到wpa_supplicant时，会创建/data/misc/wifi/sockets/wpa_xxx1与/data/misc/wifi/sockets/wpa_xxx2两个sockets，这两个socket都连接到/data/system/wpa_supplicant/wlan0。</a:t>
            </a:r>
          </a:p>
          <a:p>
            <a:pPr fontAlgn="auto">
              <a:lnSpc>
                <a:spcPct val="150000"/>
              </a:lnSpc>
            </a:pPr>
            <a:r>
              <a:rPr lang="en-US"/>
              <a:t>其中一个用于上层往wpa_supplicant发送命令。另一个用于监听wpa_supplicant发上来的events。</a:t>
            </a:r>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p>
        </p:txBody>
      </p:sp>
      <p:pic>
        <p:nvPicPr>
          <p:cNvPr id="4" name="Content Placeholder 3"/>
          <p:cNvPicPr>
            <a:picLocks noGrp="1" noChangeAspect="1"/>
          </p:cNvPicPr>
          <p:nvPr>
            <p:ph sz="half" idx="2"/>
          </p:nvPr>
        </p:nvPicPr>
        <p:blipFill>
          <a:blip r:embed="rId3"/>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3"/>
              </a:rPr>
              <a:t> http</a:t>
            </a:r>
            <a:r>
              <a:rPr lang="en-US" dirty="0">
                <a:hlinkClick r:id="rId3"/>
              </a:rPr>
              <a:t>://</a:t>
            </a:r>
            <a:r>
              <a:rPr lang="en-US" dirty="0" smtClean="0">
                <a:hlinkClick r:id="rId3"/>
              </a:rPr>
              <a:t>www.open-open.com/lib/view/open1435821058294.html</a:t>
            </a:r>
            <a:endParaRPr lang="en-US" dirty="0" smtClean="0"/>
          </a:p>
          <a:p>
            <a:r>
              <a:rPr lang="en-US" dirty="0">
                <a:hlinkClick r:id="rId4"/>
              </a:rPr>
              <a:t>https://</a:t>
            </a:r>
            <a:r>
              <a:rPr lang="en-US" dirty="0" smtClean="0">
                <a:hlinkClick r:id="rId4"/>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5"/>
              </a:rPr>
              <a:t>https://www.youtube.com/watch?v=pMJSSqMmJBg&amp;index=1&amp;list=PLO5e_-</a:t>
            </a:r>
            <a:r>
              <a:rPr lang="en-US" altLang="zh-CN" dirty="0" smtClean="0">
                <a:hlinkClick r:id="rId5"/>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6"/>
              </a:rPr>
              <a:t>https://</a:t>
            </a:r>
            <a:r>
              <a:rPr lang="en-US" altLang="zh-CN" dirty="0" smtClean="0">
                <a:hlinkClick r:id="rId6"/>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90000" lnSpcReduction="10000"/>
          </a:bodyPr>
          <a:lstStyle/>
          <a:p>
            <a:pPr marL="171450" indent="-171450"/>
            <a:r>
              <a:rPr lang="x-none" altLang="en-US" sz="1200"/>
              <a:t>adb debug</a:t>
            </a:r>
          </a:p>
          <a:p>
            <a:pPr marL="0" indent="0">
              <a:buNone/>
            </a:pPr>
            <a:r>
              <a:rPr lang="x-none" altLang="en-US" sz="1200"/>
              <a:t>To activate adbd logs (stored under /data/adb/adb-&lt;date&gt;.txt):</a:t>
            </a:r>
          </a:p>
          <a:p>
            <a:pPr marL="0" indent="0">
              <a:buNone/>
            </a:pPr>
            <a:r>
              <a:rPr lang="x-none" altLang="en-US" sz="1200"/>
              <a:t># setprop persist.adb.trace_mask 0xF</a:t>
            </a:r>
          </a:p>
          <a:p>
            <a:pPr marL="0" indent="0">
              <a:buNone/>
            </a:pPr>
            <a:r>
              <a:rPr lang="x-none" altLang="en-US" sz="1200"/>
              <a:t>Then, kill daemon or reboot.</a:t>
            </a:r>
          </a:p>
          <a:p>
            <a:pPr marL="0" indent="0">
              <a:buNone/>
            </a:pPr>
            <a:r>
              <a:rPr lang="x-none" altLang="en-US" sz="1200"/>
              <a:t>To activate dynamic kernel traces regarding adb:</a:t>
            </a:r>
          </a:p>
          <a:p>
            <a:pPr marL="0" indent="0">
              <a:buNone/>
            </a:pPr>
            <a:r>
              <a:rPr lang="x-none" altLang="en-US" sz="1200"/>
              <a:t># mount -t debugfs /d /d</a:t>
            </a:r>
          </a:p>
          <a:p>
            <a:pPr marL="0" indent="0">
              <a:buNone/>
            </a:pPr>
            <a:r>
              <a:rPr lang="x-none" altLang="en-US" sz="1200"/>
              <a:t># echo -n "file f_adb.c +p" &gt; /d/dynamic_debug/control</a:t>
            </a:r>
          </a:p>
          <a:p>
            <a:pPr marL="0" indent="0">
              <a:buNone/>
            </a:pPr>
            <a:r>
              <a:rPr lang="x-none" altLang="en-US" sz="1200"/>
              <a:t># echo -n "file composite.c +p" &gt; /d/dynamic_debug/control</a:t>
            </a:r>
          </a:p>
          <a:p>
            <a:pPr marL="0" indent="0">
              <a:buNone/>
            </a:pPr>
            <a:r>
              <a:rPr lang="x-none" altLang="en-US" sz="1200"/>
              <a:t>Then:</a:t>
            </a:r>
          </a:p>
          <a:p>
            <a:pPr marL="0" indent="0">
              <a:buNone/>
            </a:pPr>
            <a:r>
              <a:rPr lang="x-none" altLang="en-US" sz="1200"/>
              <a:t># grep usb /data/logs/aplog</a:t>
            </a:r>
          </a:p>
          <a:p>
            <a:pPr marL="171450" indent="-171450"/>
            <a:r>
              <a:rPr lang="x-none" altLang="en-US" sz="1200"/>
              <a:t>Battery info decoding</a:t>
            </a:r>
          </a:p>
          <a:p>
            <a:pPr marL="0" indent="0">
              <a:buNone/>
            </a:pPr>
            <a:r>
              <a:rPr lang="x-none" altLang="en-US" sz="1200"/>
              <a:t>From frameworks/base/services/java/com/android/server/EventLogTags.logtags:</a:t>
            </a:r>
          </a:p>
          <a:p>
            <a:pPr marL="0" indent="0">
              <a:buNone/>
            </a:pPr>
            <a:r>
              <a:rPr lang="x-none" altLang="en-US" sz="1200"/>
              <a:t>battery_status (status|1|5),(health|1|5),(present|1|5),(plugged|1|5),(technology|3)</a:t>
            </a:r>
          </a:p>
          <a:p>
            <a:pPr marL="0" indent="0">
              <a:buNone/>
            </a:pPr>
            <a:r>
              <a:rPr lang="x-none" altLang="en-US" sz="1200"/>
              <a:t>From frameworks/base/core/java/android/os/BatteryManager.java</a:t>
            </a:r>
          </a:p>
          <a:p>
            <a:pPr marL="0" indent="0">
              <a:buNone/>
            </a:pPr>
            <a:r>
              <a:rPr lang="x-none" altLang="en-US" sz="1200"/>
              <a:t>Charger definition</a:t>
            </a:r>
          </a:p>
          <a:p>
            <a:pPr marL="0" indent="0">
              <a:buNone/>
            </a:pPr>
            <a:r>
              <a:rPr lang="x-none" altLang="en-US" sz="1200"/>
              <a:t>    CDP (Charging Downstream Port = PC with High I port): Max 2.5 A</a:t>
            </a:r>
          </a:p>
          <a:p>
            <a:pPr marL="0" indent="0">
              <a:buNone/>
            </a:pPr>
            <a:r>
              <a:rPr lang="x-none" altLang="en-US" sz="1200"/>
              <a:t>    DCP: Max 1.5 A</a:t>
            </a:r>
          </a:p>
          <a:p>
            <a:pPr marL="0" indent="0">
              <a:buNone/>
            </a:pPr>
            <a:r>
              <a:rPr lang="x-none" altLang="en-US" sz="1200"/>
              <a:t>    SDP: Max 500mA</a:t>
            </a:r>
          </a:p>
        </p:txBody>
      </p:sp>
      <p:sp>
        <p:nvSpPr>
          <p:cNvPr id="4" name="Content Placeholder 3"/>
          <p:cNvSpPr>
            <a:spLocks noGrp="1"/>
          </p:cNvSpPr>
          <p:nvPr>
            <p:ph sz="half" idx="2"/>
          </p:nvPr>
        </p:nvSpPr>
        <p:spPr>
          <a:xfrm>
            <a:off x="7131050" y="321310"/>
            <a:ext cx="4797425" cy="6329680"/>
          </a:xfrm>
        </p:spPr>
        <p:txBody>
          <a:bodyPr>
            <a:normAutofit fontScale="90000" lnSpcReduction="10000"/>
          </a:bodyPr>
          <a:lstStyle/>
          <a:p>
            <a:r>
              <a:rPr lang="en-US" sz="1200"/>
              <a:t>Init.rc From code of system/core/init/init.c:</a:t>
            </a:r>
          </a:p>
          <a:p>
            <a:pPr marL="0" indent="0">
              <a:buNone/>
            </a:pPr>
            <a:r>
              <a:rPr lang="en-US" sz="1200"/>
              <a:t>Execution sequence</a:t>
            </a:r>
          </a:p>
          <a:p>
            <a:pPr marL="0" indent="0">
              <a:buNone/>
            </a:pPr>
            <a:r>
              <a:rPr lang="en-US" sz="1200"/>
              <a:t>    early_init: Set init and its forked children's oom_adj. Set the security context for the init process.</a:t>
            </a:r>
          </a:p>
          <a:p>
            <a:pPr marL="0" indent="0">
              <a:buNone/>
            </a:pPr>
            <a:r>
              <a:rPr lang="en-US" sz="1200"/>
              <a:t>    init: setup the global environment. Create cgroup mount point for cpu accounting and many.</a:t>
            </a:r>
          </a:p>
          <a:p>
            <a:pPr marL="0" indent="0">
              <a:buNone/>
            </a:pPr>
            <a:r>
              <a:rPr lang="en-US" sz="1200"/>
              <a:t>    early-fs:</a:t>
            </a:r>
          </a:p>
          <a:p>
            <a:pPr marL="0" indent="0">
              <a:buNone/>
            </a:pPr>
            <a:r>
              <a:rPr lang="en-US" sz="1200"/>
              <a:t>    fs: mount mtd partitions</a:t>
            </a:r>
          </a:p>
          <a:p>
            <a:pPr marL="0" indent="0">
              <a:buNone/>
            </a:pPr>
            <a:r>
              <a:rPr lang="en-US" sz="1200"/>
              <a:t>    post-fs: change permissions of system directories</a:t>
            </a:r>
          </a:p>
          <a:p>
            <a:pPr marL="0" indent="0">
              <a:buNone/>
            </a:pPr>
            <a:r>
              <a:rPr lang="en-US" sz="1200"/>
              <a:t>    post-fs-data: (when /data is remounted after decryption) change permission of /data folders and sub folders</a:t>
            </a:r>
          </a:p>
          <a:p>
            <a:pPr marL="0" indent="0">
              <a:buNone/>
            </a:pPr>
            <a:r>
              <a:rPr lang="en-US" sz="1200"/>
              <a:t>    early-boot:</a:t>
            </a:r>
          </a:p>
          <a:p>
            <a:pPr marL="0" indent="0">
              <a:buNone/>
            </a:pPr>
            <a:r>
              <a:rPr lang="en-US" sz="1200"/>
              <a:t>    boot: basic network init ,Memory Management ,etc</a:t>
            </a:r>
          </a:p>
          <a:p>
            <a:pPr marL="0" indent="0">
              <a:buNone/>
            </a:pPr>
            <a:r>
              <a:rPr lang="en-US" sz="1200"/>
              <a:t>Init.rc language description:</a:t>
            </a:r>
          </a:p>
          <a:p>
            <a:pPr marL="0" indent="0">
              <a:buNone/>
            </a:pPr>
            <a:r>
              <a:rPr lang="en-US" sz="1200"/>
              <a:t>    http://www.kandroid.org/online-pdk/guide/bring_up.html</a:t>
            </a:r>
          </a:p>
          <a:p>
            <a:pPr marL="0" indent="0">
              <a:buNone/>
            </a:pPr>
            <a:r>
              <a:rPr lang="en-US" sz="1200"/>
              <a:t>    http://sourcebrowser.tl.intel.com:8080/source/xref/ABSP_R4_KK_main/system/core/init/readme.txt</a:t>
            </a:r>
          </a:p>
          <a:p>
            <a:pPr marL="0" indent="0">
              <a:buNone/>
            </a:pPr>
            <a:r>
              <a:rPr lang="en-US" sz="1200"/>
              <a:t>Normal Boot-up sequence:</a:t>
            </a:r>
          </a:p>
          <a:p>
            <a:pPr marL="0" indent="0">
              <a:buNone/>
            </a:pPr>
            <a:r>
              <a:rPr lang="en-US" sz="1200"/>
              <a:t>    http://www.kpbird.com/2012/11/in-depth-android-boot-sequence-process.html</a:t>
            </a:r>
          </a:p>
          <a:p>
            <a:pPr marL="0" indent="0">
              <a:buNone/>
            </a:pPr>
            <a:r>
              <a:rPr lang="en-US" sz="1200"/>
              <a:t>Encrypted partition boot-up sequence:</a:t>
            </a:r>
          </a:p>
          <a:p>
            <a:pPr marL="0" indent="0">
              <a:buNone/>
            </a:pPr>
            <a:r>
              <a:rPr lang="en-US" sz="1200"/>
              <a:t>    https://source.android.com/devices/tech/encryption/android_crypto_implementation.html</a:t>
            </a:r>
          </a:p>
          <a:p>
            <a:pPr marL="0" indent="0">
              <a:buNone/>
            </a:pPr>
            <a:r>
              <a:rPr lang="en-US" sz="1200"/>
              <a:t>Init debug for traces in console</a:t>
            </a:r>
          </a:p>
          <a:p>
            <a:pPr marL="0" indent="0">
              <a:buNone/>
            </a:pPr>
            <a:r>
              <a:rPr lang="en-US" sz="1200"/>
              <a:t>Add/replace at the begining of init.rc:</a:t>
            </a:r>
          </a:p>
          <a:p>
            <a:pPr marL="0" indent="0">
              <a:buNone/>
            </a:pPr>
            <a:r>
              <a:rPr lang="en-US" sz="1200"/>
              <a:t>loglevel 7</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97500" lnSpcReduction="10000"/>
          </a:bodyPr>
          <a:lstStyle/>
          <a:p>
            <a:pPr marL="171450" indent="-171450"/>
            <a:r>
              <a:rPr lang="x-none" altLang="en-US" sz="1200"/>
              <a:t>Interrupts, events and devices</a:t>
            </a:r>
          </a:p>
          <a:p>
            <a:pPr marL="0" indent="0">
              <a:buNone/>
            </a:pPr>
            <a:r>
              <a:rPr lang="x-none" altLang="en-US" sz="1200"/>
              <a:t>To look at interrupts:</a:t>
            </a:r>
          </a:p>
          <a:p>
            <a:pPr marL="0" indent="0">
              <a:buNone/>
            </a:pPr>
            <a:r>
              <a:rPr lang="x-none" altLang="en-US" sz="1200"/>
              <a:t># cat /proc/interrupts</a:t>
            </a:r>
          </a:p>
          <a:p>
            <a:pPr marL="0" indent="0">
              <a:buNone/>
            </a:pPr>
            <a:r>
              <a:rPr lang="x-none" altLang="en-US" sz="1200"/>
              <a:t>To retrieve device name versus event handler:</a:t>
            </a:r>
          </a:p>
          <a:p>
            <a:pPr marL="0" indent="0">
              <a:buNone/>
            </a:pPr>
            <a:r>
              <a:rPr lang="x-none" altLang="en-US" sz="1200"/>
              <a:t># cat /sys/class/input/event*/device/name</a:t>
            </a:r>
          </a:p>
          <a:p>
            <a:pPr marL="0" indent="0">
              <a:buNone/>
            </a:pPr>
            <a:r>
              <a:rPr lang="x-none" altLang="en-US" sz="1200"/>
              <a:t>To look at events:</a:t>
            </a:r>
          </a:p>
          <a:p>
            <a:pPr marL="0" indent="0">
              <a:buNone/>
            </a:pPr>
            <a:r>
              <a:rPr lang="x-none" altLang="en-US" sz="1200"/>
              <a:t># cat /dev/input/event0 | od -x</a:t>
            </a:r>
          </a:p>
          <a:p>
            <a:pPr marL="0" indent="0">
              <a:buNone/>
            </a:pPr>
            <a:r>
              <a:rPr lang="x-none" altLang="en-US" sz="1200"/>
              <a:t>Real time events:</a:t>
            </a:r>
          </a:p>
          <a:p>
            <a:pPr marL="0" indent="0">
              <a:buNone/>
            </a:pPr>
            <a:r>
              <a:rPr lang="x-none" altLang="en-US" sz="1200"/>
              <a:t># getevent</a:t>
            </a:r>
          </a:p>
          <a:p>
            <a:pPr marL="171450" indent="-171450"/>
            <a:r>
              <a:rPr lang="x-none" altLang="en-US" sz="1200"/>
              <a:t>Work with code addresses and symbols</a:t>
            </a:r>
          </a:p>
          <a:p>
            <a:pPr marL="0" indent="0">
              <a:buNone/>
            </a:pPr>
            <a:r>
              <a:rPr lang="x-none" altLang="en-US" sz="1200"/>
              <a:t>Get source code line from Address:</a:t>
            </a:r>
          </a:p>
          <a:p>
            <a:pPr marL="0" indent="0">
              <a:buNone/>
            </a:pPr>
            <a:r>
              <a:rPr lang="x-none" altLang="en-US" sz="1200"/>
              <a:t>&gt; addr2line -e vmlinux -i "8104ede8"</a:t>
            </a:r>
          </a:p>
          <a:p>
            <a:pPr marL="0" indent="0">
              <a:buNone/>
            </a:pPr>
            <a:r>
              <a:rPr lang="x-none" altLang="en-US" sz="1200"/>
              <a:t>Dump assembly code [+source] from Address:</a:t>
            </a:r>
          </a:p>
          <a:p>
            <a:pPr marL="0" indent="0">
              <a:buNone/>
            </a:pPr>
            <a:r>
              <a:rPr lang="x-none" altLang="en-US" sz="1200"/>
              <a:t>&gt; objdump -d -M intel [-S] vmlinux | grep -C 80 "8104ede8:"</a:t>
            </a:r>
          </a:p>
          <a:p>
            <a:pPr marL="0" indent="0">
              <a:buNone/>
            </a:pPr>
            <a:r>
              <a:rPr lang="x-none" altLang="en-US" sz="1200"/>
              <a:t>Dump assembly code [+source] from function name:</a:t>
            </a:r>
          </a:p>
          <a:p>
            <a:pPr marL="0" indent="0">
              <a:buNone/>
            </a:pPr>
            <a:r>
              <a:rPr lang="x-none" altLang="en-US" sz="1200"/>
              <a:t>&gt; objdump -d -M intel [-S] vmlinux | grep -A 80 "&lt;function&gt;:"</a:t>
            </a:r>
          </a:p>
          <a:p>
            <a:pPr marL="0" indent="0">
              <a:buNone/>
            </a:pPr>
            <a:r>
              <a:rPr lang="x-none" altLang="en-US" sz="1200"/>
              <a:t>Get start address of a function:</a:t>
            </a:r>
          </a:p>
          <a:p>
            <a:pPr marL="0" indent="0">
              <a:buNone/>
            </a:pPr>
            <a:r>
              <a:rPr lang="x-none" altLang="en-US" sz="1200"/>
              <a:t>&gt; objdump -t vmlinux | grep "function"</a:t>
            </a:r>
          </a:p>
        </p:txBody>
      </p:sp>
      <p:sp>
        <p:nvSpPr>
          <p:cNvPr id="4" name="Content Placeholder 3"/>
          <p:cNvSpPr>
            <a:spLocks noGrp="1"/>
          </p:cNvSpPr>
          <p:nvPr>
            <p:ph sz="half" idx="2"/>
          </p:nvPr>
        </p:nvSpPr>
        <p:spPr>
          <a:xfrm>
            <a:off x="7131050" y="321310"/>
            <a:ext cx="4797425" cy="6329680"/>
          </a:xfrm>
        </p:spPr>
        <p:txBody>
          <a:bodyPr>
            <a:normAutofit fontScale="97500" lnSpcReduction="10000"/>
          </a:bodyPr>
          <a:lstStyle/>
          <a:p>
            <a:r>
              <a:rPr lang="en-US" sz="1200"/>
              <a:t>Kernel Debugging</a:t>
            </a:r>
          </a:p>
          <a:p>
            <a:pPr marL="0" indent="0">
              <a:buNone/>
            </a:pPr>
            <a:r>
              <a:rPr lang="en-US" sz="1200"/>
              <a:t>Simplify assembler code reading via Lauterbach</a:t>
            </a:r>
          </a:p>
          <a:p>
            <a:pPr marL="0" indent="0">
              <a:buNone/>
            </a:pPr>
            <a:r>
              <a:rPr lang="en-US" sz="1200"/>
              <a:t>In module Makefile, add:</a:t>
            </a:r>
          </a:p>
          <a:p>
            <a:pPr marL="0" indent="0">
              <a:buNone/>
            </a:pPr>
            <a:r>
              <a:rPr lang="en-US" sz="1200"/>
              <a:t>KBUILD_CFLAGS += -O0</a:t>
            </a:r>
          </a:p>
          <a:p>
            <a:pPr marL="0" indent="0">
              <a:buNone/>
            </a:pPr>
            <a:r>
              <a:rPr lang="en-US" sz="1200"/>
              <a:t>Add the following into the C code:</a:t>
            </a:r>
          </a:p>
          <a:p>
            <a:pPr marL="0" indent="0">
              <a:buNone/>
            </a:pPr>
            <a:r>
              <a:rPr lang="en-US" sz="1200"/>
              <a:t>#pragma noinline global</a:t>
            </a:r>
          </a:p>
          <a:p>
            <a:pPr marL="0" indent="0">
              <a:buNone/>
            </a:pPr>
            <a:r>
              <a:rPr lang="en-US" sz="1200"/>
              <a:t>or add in each function:</a:t>
            </a:r>
          </a:p>
          <a:p>
            <a:pPr marL="0" indent="0">
              <a:buNone/>
            </a:pPr>
            <a:r>
              <a:rPr lang="en-US" sz="1200"/>
              <a:t>asm ("");</a:t>
            </a:r>
          </a:p>
          <a:p>
            <a:pPr marL="0" indent="0">
              <a:buNone/>
            </a:pPr>
            <a:r>
              <a:rPr lang="en-US" sz="1200"/>
              <a:t>#pragma GCC optimize ("O0")</a:t>
            </a:r>
          </a:p>
          <a:p>
            <a:pPr marL="0" indent="0">
              <a:buNone/>
            </a:pPr>
            <a:endParaRPr lang="en-US" sz="1200"/>
          </a:p>
          <a:p>
            <a:pPr marL="171450" indent="-171450"/>
            <a:r>
              <a:rPr lang="en-US" sz="1200"/>
              <a:t>SLUB allocator debugging activation</a:t>
            </a:r>
          </a:p>
          <a:p>
            <a:pPr marL="171450" indent="-171450">
              <a:buNone/>
            </a:pPr>
            <a:r>
              <a:rPr lang="en-US" sz="1200"/>
              <a:t>Enable CONFIG_SLUB_DEBUG</a:t>
            </a:r>
          </a:p>
          <a:p>
            <a:pPr marL="0" indent="0">
              <a:buNone/>
            </a:pPr>
            <a:r>
              <a:rPr lang="en-US" sz="1200"/>
              <a:t>Add in cmdline "slub_debug=FZPU"</a:t>
            </a:r>
          </a:p>
          <a:p>
            <a:pPr marL="0" indent="0">
              <a:buNone/>
            </a:pPr>
            <a:r>
              <a:rPr lang="en-US" sz="1200"/>
              <a:t>You can check enabling by:</a:t>
            </a:r>
          </a:p>
          <a:p>
            <a:pPr marL="0" indent="0">
              <a:buNone/>
            </a:pPr>
            <a:r>
              <a:rPr lang="en-US" sz="1200"/>
              <a:t># cd /sys/kernel/slab/kmalloc-4096</a:t>
            </a:r>
          </a:p>
          <a:p>
            <a:pPr marL="0" indent="0">
              <a:buNone/>
            </a:pPr>
            <a:r>
              <a:rPr lang="en-US" sz="1200"/>
              <a:t># cat sanity_checks</a:t>
            </a:r>
          </a:p>
          <a:p>
            <a:pPr marL="0" indent="0">
              <a:buNone/>
            </a:pPr>
            <a:r>
              <a:rPr lang="en-US" sz="1200"/>
              <a:t>1</a:t>
            </a:r>
          </a:p>
          <a:p>
            <a:pPr marL="0" indent="0">
              <a:buNone/>
            </a:pPr>
            <a:r>
              <a:rPr lang="en-US" sz="1200"/>
              <a:t># cat red_zone</a:t>
            </a:r>
          </a:p>
          <a:p>
            <a:pPr marL="0" indent="0">
              <a:buNone/>
            </a:pPr>
            <a:r>
              <a:rPr lang="en-US" sz="1200"/>
              <a:t>1</a:t>
            </a:r>
          </a:p>
          <a:p>
            <a:pPr marL="0" indent="0">
              <a:buNone/>
            </a:pPr>
            <a:r>
              <a:rPr lang="en-US" sz="1200"/>
              <a:t># cat poison</a:t>
            </a:r>
          </a:p>
          <a:p>
            <a:pPr marL="0" indent="0">
              <a:buNone/>
            </a:pPr>
            <a:r>
              <a:rPr lang="en-US" sz="1200"/>
              <a:t>1</a:t>
            </a:r>
          </a:p>
          <a:p>
            <a:pPr marL="0" indent="0">
              <a:buNone/>
            </a:pPr>
            <a:r>
              <a:rPr lang="en-US" sz="1200"/>
              <a:t># cat store_user</a:t>
            </a:r>
          </a:p>
          <a:p>
            <a:pPr marL="0" indent="0">
              <a:buNone/>
            </a:pPr>
            <a:r>
              <a:rPr lang="en-US" sz="1200"/>
              <a:t>1</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87500" lnSpcReduction="20000"/>
          </a:bodyPr>
          <a:lstStyle/>
          <a:p>
            <a:pPr marL="171450" indent="-171450"/>
            <a:r>
              <a:rPr lang="x-none" altLang="en-US" sz="1200"/>
              <a:t>Activate Dynamic Debugging</a:t>
            </a:r>
          </a:p>
          <a:p>
            <a:pPr marL="0" indent="0">
              <a:buNone/>
            </a:pPr>
            <a:r>
              <a:rPr lang="x-none" altLang="en-US" sz="1200"/>
              <a:t>Activate Dynamic Debugging -&gt; pr_debug()</a:t>
            </a:r>
          </a:p>
          <a:p>
            <a:pPr marL="0" indent="0">
              <a:buNone/>
            </a:pPr>
            <a:r>
              <a:rPr lang="x-none" altLang="en-US" sz="1200"/>
              <a:t>Activate CONFIG_DYNAMIC_DEBUG in kernel .config file.</a:t>
            </a:r>
          </a:p>
          <a:p>
            <a:pPr marL="0" indent="0">
              <a:buNone/>
            </a:pPr>
            <a:r>
              <a:rPr lang="x-none" altLang="en-US" sz="1200"/>
              <a:t>Mount debug device:</a:t>
            </a:r>
          </a:p>
          <a:p>
            <a:pPr marL="0" indent="0">
              <a:buNone/>
            </a:pPr>
            <a:r>
              <a:rPr lang="x-none" altLang="en-US" sz="1200"/>
              <a:t># mount -t debugfs /d /d</a:t>
            </a:r>
          </a:p>
          <a:p>
            <a:pPr marL="0" indent="0">
              <a:buNone/>
            </a:pPr>
            <a:r>
              <a:rPr lang="x-none" altLang="en-US" sz="1200"/>
              <a:t>Activate traces of a whole module:</a:t>
            </a:r>
          </a:p>
          <a:p>
            <a:pPr marL="0" indent="0">
              <a:buNone/>
            </a:pPr>
            <a:r>
              <a:rPr lang="x-none" altLang="en-US" sz="1200"/>
              <a:t># echo -n 'module &lt;driver&gt; +p' &gt; /d/dynamic_debug/control</a:t>
            </a:r>
          </a:p>
          <a:p>
            <a:pPr marL="0" indent="0">
              <a:buNone/>
            </a:pPr>
            <a:r>
              <a:rPr lang="x-none" altLang="en-US" sz="1200"/>
              <a:t>Activate traces of a whole file:</a:t>
            </a:r>
          </a:p>
          <a:p>
            <a:pPr marL="0" indent="0">
              <a:buNone/>
            </a:pPr>
            <a:r>
              <a:rPr lang="x-none" altLang="en-US" sz="1200"/>
              <a:t># echo -n 'file &lt;file&gt; +p' &gt; /d/dynamic_debug/control</a:t>
            </a:r>
          </a:p>
          <a:p>
            <a:pPr marL="0" indent="0">
              <a:buNone/>
            </a:pPr>
            <a:r>
              <a:rPr lang="x-none" altLang="en-US" sz="1200"/>
              <a:t>Activate traces of a some functions:</a:t>
            </a:r>
          </a:p>
          <a:p>
            <a:pPr marL="0" indent="0">
              <a:buNone/>
            </a:pPr>
            <a:r>
              <a:rPr lang="x-none" altLang="en-US" sz="1200"/>
              <a:t># echo -n 'function &lt;function&gt; +p' &gt; /d/dynamic_debug/control</a:t>
            </a:r>
          </a:p>
          <a:p>
            <a:pPr marL="0" indent="0">
              <a:buNone/>
            </a:pPr>
            <a:r>
              <a:rPr lang="x-none" altLang="en-US" sz="1200"/>
              <a:t>More info on:</a:t>
            </a:r>
          </a:p>
          <a:p>
            <a:pPr marL="0" indent="0">
              <a:buNone/>
            </a:pPr>
            <a:r>
              <a:rPr lang="x-none" altLang="en-US" sz="1200"/>
              <a:t>https://www.kernel.org/doc/Documentation/dynamic-debug-howto.txt</a:t>
            </a:r>
          </a:p>
        </p:txBody>
      </p:sp>
      <p:sp>
        <p:nvSpPr>
          <p:cNvPr id="4" name="Content Placeholder 3"/>
          <p:cNvSpPr>
            <a:spLocks noGrp="1"/>
          </p:cNvSpPr>
          <p:nvPr>
            <p:ph sz="half" idx="2"/>
          </p:nvPr>
        </p:nvSpPr>
        <p:spPr>
          <a:xfrm>
            <a:off x="6303010" y="169545"/>
            <a:ext cx="5628005" cy="6425565"/>
          </a:xfrm>
        </p:spPr>
        <p:txBody>
          <a:bodyPr>
            <a:normAutofit fontScale="87500" lnSpcReduction="20000"/>
          </a:bodyPr>
          <a:lstStyle/>
          <a:p>
            <a:pPr fontAlgn="auto">
              <a:lnSpc>
                <a:spcPct val="100000"/>
              </a:lnSpc>
            </a:pPr>
            <a:r>
              <a:rPr lang="en-US" sz="1200"/>
              <a:t>Memory leaks</a:t>
            </a:r>
          </a:p>
          <a:p>
            <a:pPr marL="0" indent="0" fontAlgn="auto">
              <a:lnSpc>
                <a:spcPct val="100000"/>
              </a:lnSpc>
              <a:buNone/>
            </a:pPr>
            <a:r>
              <a:rPr lang="en-US" sz="1200"/>
              <a:t>Java Heap</a:t>
            </a:r>
          </a:p>
          <a:p>
            <a:pPr marL="0" indent="0" fontAlgn="auto">
              <a:lnSpc>
                <a:spcPct val="100000"/>
              </a:lnSpc>
              <a:buNone/>
            </a:pPr>
            <a:r>
              <a:rPr lang="en-US" sz="1200"/>
              <a:t>Start DDMS from:</a:t>
            </a:r>
          </a:p>
          <a:p>
            <a:pPr marL="0" indent="0" fontAlgn="auto">
              <a:lnSpc>
                <a:spcPct val="100000"/>
              </a:lnSpc>
              <a:buNone/>
            </a:pPr>
            <a:r>
              <a:rPr lang="en-US" sz="1200"/>
              <a:t>C:\Program Files (x86)\Android\android-sdk\tools\ddms.bat</a:t>
            </a:r>
          </a:p>
          <a:p>
            <a:pPr marL="0" indent="0" fontAlgn="auto">
              <a:lnSpc>
                <a:spcPct val="100000"/>
              </a:lnSpc>
              <a:buNone/>
            </a:pPr>
            <a:r>
              <a:rPr lang="en-US" sz="1200"/>
              <a:t>Select the faulting App.</a:t>
            </a:r>
          </a:p>
          <a:p>
            <a:pPr marL="0" indent="0" fontAlgn="auto">
              <a:lnSpc>
                <a:spcPct val="100000"/>
              </a:lnSpc>
              <a:buNone/>
            </a:pPr>
            <a:r>
              <a:rPr lang="en-US" sz="1200"/>
              <a:t>Click on the "Show heap updates" green icon.</a:t>
            </a:r>
          </a:p>
          <a:p>
            <a:pPr marL="0" indent="0" fontAlgn="auto">
              <a:lnSpc>
                <a:spcPct val="100000"/>
              </a:lnSpc>
              <a:buNone/>
            </a:pPr>
            <a:r>
              <a:rPr lang="en-US" sz="1200"/>
              <a:t>Open the "VM Heap" tab, click on "Cause GC" to clean Heap. Look at allocations.</a:t>
            </a:r>
          </a:p>
          <a:p>
            <a:pPr marL="0" indent="0" fontAlgn="auto">
              <a:lnSpc>
                <a:spcPct val="100000"/>
              </a:lnSpc>
              <a:buNone/>
            </a:pPr>
            <a:r>
              <a:rPr lang="en-US" sz="1200"/>
              <a:t>After some cycles, click on "Dump HPROF file" green icon.</a:t>
            </a:r>
          </a:p>
          <a:p>
            <a:pPr marL="0" indent="0" fontAlgn="auto">
              <a:lnSpc>
                <a:spcPct val="100000"/>
              </a:lnSpc>
              <a:buNone/>
            </a:pPr>
            <a:r>
              <a:rPr lang="en-US" sz="1200"/>
              <a:t>Concert the file to Java format using:</a:t>
            </a:r>
          </a:p>
          <a:p>
            <a:pPr marL="0" indent="0" fontAlgn="auto">
              <a:lnSpc>
                <a:spcPct val="100000"/>
              </a:lnSpc>
              <a:buNone/>
            </a:pPr>
            <a:r>
              <a:rPr lang="en-US" sz="1200"/>
              <a:t>"C:\Program Files (x86)\Android\android-sdk\tools\hprof-conv.exe" &lt;hprof&gt; &lt;hprof converted&gt;</a:t>
            </a:r>
          </a:p>
          <a:p>
            <a:pPr marL="0" indent="0" fontAlgn="auto">
              <a:lnSpc>
                <a:spcPct val="100000"/>
              </a:lnSpc>
              <a:buNone/>
            </a:pPr>
            <a:r>
              <a:rPr lang="en-US" sz="1200"/>
              <a:t>Parse the converted Hprof file using Memory Analyser:</a:t>
            </a:r>
          </a:p>
          <a:p>
            <a:pPr marL="0" indent="0" fontAlgn="auto">
              <a:lnSpc>
                <a:spcPct val="100000"/>
              </a:lnSpc>
              <a:buNone/>
            </a:pPr>
            <a:r>
              <a:rPr lang="en-US" sz="1200"/>
              <a:t>http://www.eclipse.org/mat/</a:t>
            </a:r>
          </a:p>
          <a:p>
            <a:pPr marL="0" indent="0" fontAlgn="auto">
              <a:lnSpc>
                <a:spcPct val="100000"/>
              </a:lnSpc>
              <a:buNone/>
            </a:pPr>
            <a:r>
              <a:rPr lang="en-US" sz="1200"/>
              <a:t>Note</a:t>
            </a:r>
          </a:p>
          <a:p>
            <a:pPr marL="0" indent="0" fontAlgn="auto">
              <a:lnSpc>
                <a:spcPct val="100000"/>
              </a:lnSpc>
              <a:buNone/>
            </a:pPr>
            <a:r>
              <a:rPr lang="en-US" sz="1200"/>
              <a:t>- Shallow memory: own object memory</a:t>
            </a:r>
          </a:p>
          <a:p>
            <a:pPr marL="0" indent="0" fontAlgn="auto">
              <a:lnSpc>
                <a:spcPct val="100000"/>
              </a:lnSpc>
              <a:buNone/>
            </a:pPr>
            <a:r>
              <a:rPr lang="en-US" sz="1200"/>
              <a:t>- Retained memory: dominated sub objects size</a:t>
            </a:r>
          </a:p>
          <a:p>
            <a:pPr marL="0" indent="0" fontAlgn="auto">
              <a:lnSpc>
                <a:spcPct val="100000"/>
              </a:lnSpc>
              <a:buNone/>
            </a:pPr>
            <a:r>
              <a:rPr lang="en-US" sz="1200"/>
              <a:t>Select one suspicious leak in the Dominator Tree, then Right Click / Path to GC Roots / exclude weak references</a:t>
            </a:r>
          </a:p>
          <a:p>
            <a:pPr marL="0" indent="0" fontAlgn="auto">
              <a:lnSpc>
                <a:spcPct val="100000"/>
              </a:lnSpc>
              <a:buNone/>
            </a:pPr>
            <a:r>
              <a:rPr lang="en-US" sz="1200"/>
              <a:t>Tricks</a:t>
            </a:r>
          </a:p>
          <a:p>
            <a:pPr marL="0" indent="0" fontAlgn="auto">
              <a:lnSpc>
                <a:spcPct val="100000"/>
              </a:lnSpc>
              <a:buNone/>
            </a:pPr>
            <a:r>
              <a:rPr lang="en-US" sz="1200"/>
              <a:t>- MainActivity.*: should have only 1 instance</a:t>
            </a:r>
          </a:p>
          <a:p>
            <a:pPr marL="0" indent="0" fontAlgn="auto">
              <a:lnSpc>
                <a:spcPct val="100000"/>
              </a:lnSpc>
              <a:buNone/>
            </a:pPr>
            <a:r>
              <a:rPr lang="en-US" sz="1200"/>
              <a:t>- sub-objects should be non static</a:t>
            </a:r>
          </a:p>
          <a:p>
            <a:pPr marL="0" indent="0" fontAlgn="auto">
              <a:lnSpc>
                <a:spcPct val="100000"/>
              </a:lnSpc>
              <a:buNone/>
            </a:pPr>
            <a:r>
              <a:rPr lang="en-US" sz="1200"/>
              <a:t>- sub-classes should be static</a:t>
            </a:r>
          </a:p>
          <a:p>
            <a:pPr marL="0" indent="0" fontAlgn="auto">
              <a:lnSpc>
                <a:spcPct val="100000"/>
              </a:lnSpc>
              <a:buNone/>
            </a:pPr>
            <a:r>
              <a:rPr lang="en-US" sz="1200"/>
              <a:t>Native Heap</a:t>
            </a:r>
          </a:p>
          <a:p>
            <a:pPr marL="0" indent="0" fontAlgn="auto">
              <a:lnSpc>
                <a:spcPct val="100000"/>
              </a:lnSpc>
              <a:buNone/>
            </a:pPr>
            <a:r>
              <a:rPr lang="en-US" sz="1200"/>
              <a:t>To get Native Heap status on DDMS:</a:t>
            </a:r>
          </a:p>
          <a:p>
            <a:pPr marL="0" indent="0" fontAlgn="auto">
              <a:lnSpc>
                <a:spcPct val="100000"/>
              </a:lnSpc>
              <a:buNone/>
            </a:pPr>
            <a:r>
              <a:rPr lang="en-US" sz="1200"/>
              <a:t>On Linux build env, edit ~\.android\ddms.cfg and add "native=true"</a:t>
            </a:r>
          </a:p>
          <a:p>
            <a:pPr marL="0" indent="0" fontAlgn="auto">
              <a:lnSpc>
                <a:spcPct val="100000"/>
              </a:lnSpc>
              <a:buNone/>
            </a:pPr>
            <a:r>
              <a:rPr lang="en-US" sz="1200"/>
              <a:t>Setup this Linux env variable:</a:t>
            </a:r>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Continued...</a:t>
            </a:r>
          </a:p>
          <a:p>
            <a:pPr marL="0" indent="0">
              <a:buNone/>
            </a:pPr>
            <a:r>
              <a:rPr lang="x-none" altLang="en-US" sz="1200"/>
              <a:t># export ANDROID_ADDR2LINE=addr2line</a:t>
            </a:r>
          </a:p>
          <a:p>
            <a:pPr marL="0" indent="0">
              <a:buNone/>
            </a:pPr>
            <a:r>
              <a:rPr lang="x-none" altLang="en-US" sz="1200"/>
              <a:t># export ANDROID_ADDR2LINE64=addr2line</a:t>
            </a:r>
          </a:p>
          <a:p>
            <a:pPr marL="0" indent="0">
              <a:buNone/>
            </a:pPr>
            <a:r>
              <a:rPr lang="x-none" altLang="en-US" sz="1200"/>
              <a:t>Then launch ddms from Linux build env (this will permit to inherit symbol path)</a:t>
            </a:r>
          </a:p>
          <a:p>
            <a:pPr marL="0" indent="0">
              <a:buNone/>
            </a:pPr>
            <a:r>
              <a:rPr lang="x-none" altLang="en-US" sz="1200"/>
              <a:t># ddms</a:t>
            </a:r>
          </a:p>
          <a:p>
            <a:pPr marL="0" indent="0">
              <a:buNone/>
            </a:pPr>
            <a:r>
              <a:rPr lang="x-none" altLang="en-US" sz="1200"/>
              <a:t>On DDMS UI, select the "Native Heap" tab.</a:t>
            </a:r>
          </a:p>
          <a:p>
            <a:pPr marL="0" indent="0">
              <a:buNone/>
            </a:pPr>
            <a:r>
              <a:rPr lang="x-none" altLang="en-US" sz="1200"/>
              <a:t>In //, on Android board, select the leak malloc debug library and restart the UI:</a:t>
            </a:r>
          </a:p>
          <a:p>
            <a:pPr marL="0" indent="0">
              <a:buNone/>
            </a:pPr>
            <a:r>
              <a:rPr lang="x-none" altLang="en-US" sz="1200"/>
              <a:t># setprop libc.debug.malloc 1</a:t>
            </a:r>
          </a:p>
          <a:p>
            <a:pPr marL="0" indent="0">
              <a:buNone/>
            </a:pPr>
            <a:r>
              <a:rPr lang="x-none" altLang="en-US" sz="1200"/>
              <a:t># stop</a:t>
            </a:r>
          </a:p>
          <a:p>
            <a:pPr marL="0" indent="0">
              <a:buNone/>
            </a:pPr>
            <a:r>
              <a:rPr lang="x-none" altLang="en-US" sz="1200"/>
              <a:t># start</a:t>
            </a:r>
          </a:p>
          <a:p>
            <a:pPr marL="0" indent="0">
              <a:buNone/>
            </a:pPr>
            <a:r>
              <a:rPr lang="x-none" altLang="en-US" sz="1200"/>
              <a:t>On DDMS, select a Process and click on "Snapshot Current Native Heap Usage".</a:t>
            </a:r>
          </a:p>
          <a:p>
            <a:pPr marL="0" indent="0">
              <a:buNone/>
            </a:pPr>
            <a:r>
              <a:rPr lang="x-none" altLang="en-US" sz="1200"/>
              <a:t>You can compare 2 snapshots using the "+-" button.</a:t>
            </a:r>
          </a:p>
          <a:p>
            <a:pPr marL="0" indent="0">
              <a:buNone/>
            </a:pPr>
            <a:r>
              <a:rPr lang="x-none" altLang="en-US" sz="1200"/>
              <a:t>Note</a:t>
            </a:r>
          </a:p>
          <a:p>
            <a:pPr marL="0" indent="0">
              <a:buNone/>
            </a:pPr>
            <a:r>
              <a:rPr lang="x-none" altLang="en-US" sz="1200"/>
              <a:t>Without DDMS, use AM:</a:t>
            </a:r>
          </a:p>
          <a:p>
            <a:pPr marL="0" indent="0">
              <a:buNone/>
            </a:pPr>
            <a:r>
              <a:rPr lang="x-none" altLang="en-US" sz="1200"/>
              <a:t># am dumpheap -n &lt;PID&gt; /data/dump.txt</a:t>
            </a:r>
          </a:p>
          <a:p>
            <a:pPr marL="0" indent="0">
              <a:buNone/>
            </a:pPr>
            <a:r>
              <a:rPr lang="x-none" altLang="en-US" sz="1200"/>
              <a:t>following patch helps to use libc.debug.malloc on OAM: https://android.intel.com/#/c/490043/</a:t>
            </a:r>
          </a:p>
        </p:txBody>
      </p:sp>
      <p:sp>
        <p:nvSpPr>
          <p:cNvPr id="4" name="Content Placeholder 3"/>
          <p:cNvSpPr>
            <a:spLocks noGrp="1"/>
          </p:cNvSpPr>
          <p:nvPr>
            <p:ph sz="half" idx="2"/>
          </p:nvPr>
        </p:nvSpPr>
        <p:spPr>
          <a:xfrm>
            <a:off x="6303010" y="169545"/>
            <a:ext cx="5628005" cy="6425565"/>
          </a:xfrm>
        </p:spPr>
        <p:txBody>
          <a:bodyPr>
            <a:normAutofit/>
          </a:bodyPr>
          <a:lstStyle/>
          <a:p>
            <a:pPr fontAlgn="auto">
              <a:lnSpc>
                <a:spcPct val="100000"/>
              </a:lnSpc>
            </a:pPr>
            <a:r>
              <a:rPr lang="en-US" sz="1200"/>
              <a:t>Native memory corruption detection</a:t>
            </a:r>
          </a:p>
          <a:p>
            <a:pPr marL="0" indent="0" fontAlgn="auto">
              <a:lnSpc>
                <a:spcPct val="100000"/>
              </a:lnSpc>
              <a:buNone/>
            </a:pPr>
            <a:r>
              <a:rPr lang="en-US" sz="1200"/>
              <a:t># setprop libc.debug.malloc=10</a:t>
            </a:r>
          </a:p>
          <a:p>
            <a:pPr marL="0" indent="0" fontAlgn="auto">
              <a:lnSpc>
                <a:spcPct val="100000"/>
              </a:lnSpc>
              <a:buNone/>
            </a:pPr>
            <a:r>
              <a:rPr lang="en-US" sz="1200"/>
              <a:t># stop ; start</a:t>
            </a:r>
          </a:p>
          <a:p>
            <a:pPr marL="0" indent="0" fontAlgn="auto">
              <a:lnSpc>
                <a:spcPct val="100000"/>
              </a:lnSpc>
              <a:buNone/>
            </a:pPr>
            <a:r>
              <a:rPr lang="en-US" sz="1200"/>
              <a:t>To make it persistent against reboot:</a:t>
            </a:r>
          </a:p>
          <a:p>
            <a:pPr marL="0" indent="0" fontAlgn="auto">
              <a:lnSpc>
                <a:spcPct val="100000"/>
              </a:lnSpc>
              <a:buNone/>
            </a:pPr>
            <a:r>
              <a:rPr lang="en-US" sz="1200"/>
              <a:t>$ adb root</a:t>
            </a:r>
          </a:p>
          <a:p>
            <a:pPr marL="0" indent="0" fontAlgn="auto">
              <a:lnSpc>
                <a:spcPct val="100000"/>
              </a:lnSpc>
              <a:buNone/>
            </a:pPr>
            <a:r>
              <a:rPr lang="en-US" sz="1200"/>
              <a:t>$ adb disable-verity</a:t>
            </a:r>
          </a:p>
          <a:p>
            <a:pPr marL="0" indent="0" fontAlgn="auto">
              <a:lnSpc>
                <a:spcPct val="100000"/>
              </a:lnSpc>
              <a:buNone/>
            </a:pPr>
            <a:r>
              <a:rPr lang="en-US" sz="1200"/>
              <a:t>$ adb reboot</a:t>
            </a:r>
          </a:p>
          <a:p>
            <a:pPr marL="0" indent="0" fontAlgn="auto">
              <a:lnSpc>
                <a:spcPct val="100000"/>
              </a:lnSpc>
              <a:buNone/>
            </a:pPr>
            <a:r>
              <a:rPr lang="en-US" sz="1200"/>
              <a:t>$ adb remount</a:t>
            </a:r>
          </a:p>
          <a:p>
            <a:pPr marL="0" indent="0" fontAlgn="auto">
              <a:lnSpc>
                <a:spcPct val="100000"/>
              </a:lnSpc>
              <a:buNone/>
            </a:pPr>
            <a:r>
              <a:rPr lang="en-US" sz="1200"/>
              <a:t>$ adb shell "echo libc.debug.malloc=10 &gt;&gt; /system/build.prop"</a:t>
            </a:r>
          </a:p>
          <a:p>
            <a:pPr marL="0" indent="0" fontAlgn="auto">
              <a:lnSpc>
                <a:spcPct val="100000"/>
              </a:lnSpc>
              <a:buNone/>
            </a:pPr>
            <a:r>
              <a:rPr lang="en-US" sz="1200"/>
              <a:t>$ adb reboot</a:t>
            </a:r>
          </a:p>
          <a:p>
            <a:pPr marL="171450" indent="-171450" fontAlgn="auto">
              <a:lnSpc>
                <a:spcPct val="100000"/>
              </a:lnSpc>
            </a:pPr>
            <a:r>
              <a:rPr lang="en-US" sz="1200"/>
              <a:t>Monkey test</a:t>
            </a:r>
          </a:p>
          <a:p>
            <a:pPr marL="0" indent="0" fontAlgn="auto">
              <a:lnSpc>
                <a:spcPct val="100000"/>
              </a:lnSpc>
              <a:buNone/>
            </a:pPr>
            <a:r>
              <a:rPr lang="en-US" sz="1200"/>
              <a:t>Useful command:</a:t>
            </a:r>
          </a:p>
          <a:p>
            <a:pPr marL="0" indent="0" fontAlgn="auto">
              <a:lnSpc>
                <a:spcPct val="100000"/>
              </a:lnSpc>
              <a:buNone/>
            </a:pPr>
            <a:r>
              <a:rPr lang="en-US" sz="1200"/>
              <a:t># monkey --ignore-crashes --ignore-timeouts --kill-process-after-error --ignore-security-exceptions --throttle 200 -v 2000000</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p>
          <a:p>
            <a:pPr marL="0" indent="0">
              <a:buNone/>
            </a:pPr>
            <a:r>
              <a:rPr lang="x-none" altLang="en-US" sz="1200"/>
              <a:t>Kernel Watchdog</a:t>
            </a:r>
          </a:p>
          <a:p>
            <a:pPr marL="0" indent="0">
              <a:buNone/>
            </a:pPr>
            <a:r>
              <a:rPr lang="x-none" altLang="en-US" sz="1200"/>
              <a:t>To disable dynamically: patch kernel cmdline (adb pull/push /d/osip/cmdline) and add:</a:t>
            </a:r>
          </a:p>
          <a:p>
            <a:pPr marL="0" indent="0">
              <a:buNone/>
            </a:pPr>
            <a:r>
              <a:rPr lang="x-none" altLang="en-US" sz="1200"/>
              <a:t>To disable statically: patch vendor/intel/mfld_pr2/BoardConfig.mk or device/intel/moorefield/mofd_v0/BoardConfig.mk (for Moorefield), add to "BOARD_KERNEL_CMDLINE := ", recompile &amp; reflash kernel:</a:t>
            </a:r>
          </a:p>
          <a:p>
            <a:pPr marL="0" indent="0">
              <a:buNone/>
            </a:pPr>
            <a:r>
              <a:rPr lang="x-none" altLang="en-US" sz="1200"/>
              <a:t>    For Clovertrail:</a:t>
            </a:r>
          </a:p>
          <a:p>
            <a:pPr marL="0" indent="0">
              <a:buNone/>
            </a:pPr>
            <a:r>
              <a:rPr lang="x-none" altLang="en-US" sz="1200"/>
              <a:t>        intel_scu_watchdog.disable_kernel_watchdog=1</a:t>
            </a:r>
          </a:p>
          <a:p>
            <a:pPr marL="0" indent="0">
              <a:buNone/>
            </a:pPr>
            <a:r>
              <a:rPr lang="x-none" altLang="en-US" sz="1200"/>
              <a:t>    For Merrifield and Moorefield (Anniedale):</a:t>
            </a:r>
          </a:p>
          <a:p>
            <a:pPr marL="0" indent="0">
              <a:buNone/>
            </a:pPr>
            <a:r>
              <a:rPr lang="x-none" altLang="en-US" sz="1200"/>
              <a:t>        intel_scu_watchdog_evo.disable_kernel_watchdog=1</a:t>
            </a:r>
          </a:p>
          <a:p>
            <a:pPr marL="0" indent="0">
              <a:buNone/>
            </a:pPr>
            <a:r>
              <a:rPr lang="x-none" altLang="en-US" sz="1200"/>
              <a:t>     For Baytrail:</a:t>
            </a:r>
          </a:p>
          <a:p>
            <a:pPr marL="0" indent="0">
              <a:buNone/>
            </a:pPr>
            <a:r>
              <a:rPr lang="x-none" altLang="en-US" sz="1200"/>
              <a:t>        enable_tco=0</a:t>
            </a:r>
          </a:p>
          <a:p>
            <a:pPr marL="0" indent="0">
              <a:buNone/>
            </a:pPr>
            <a:r>
              <a:rPr lang="x-none" altLang="en-US" sz="1200"/>
              <a:t>The disable the final WD reset:</a:t>
            </a:r>
          </a:p>
          <a:p>
            <a:pPr marL="0" indent="0">
              <a:buNone/>
            </a:pPr>
            <a:r>
              <a:rPr lang="x-none" altLang="en-US" sz="1200"/>
              <a:t># echo "NONE" &gt; /d/watchdog/kernel_watchdog/reset_type</a:t>
            </a:r>
          </a:p>
          <a:p>
            <a:pPr marL="0" indent="0">
              <a:buNone/>
            </a:pPr>
            <a:r>
              <a:rPr lang="x-none" altLang="en-US" sz="1200"/>
              <a:t>  or with T32:</a:t>
            </a:r>
          </a:p>
          <a:p>
            <a:pPr marL="0" indent="0">
              <a:buNone/>
            </a:pPr>
            <a:r>
              <a:rPr lang="x-none" altLang="en-US" sz="1200"/>
              <a:t>d.set a:0xff11c000 %LONG 0x000061F8</a:t>
            </a:r>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p>
          <a:p>
            <a:pPr marL="0" indent="0">
              <a:buNone/>
            </a:pPr>
            <a:r>
              <a:rPr lang="x-none" altLang="en-US" sz="1200"/>
              <a:t>Kernel Watchdog</a:t>
            </a:r>
          </a:p>
          <a:p>
            <a:pPr marL="0" indent="0">
              <a:buNone/>
            </a:pPr>
            <a:r>
              <a:rPr lang="x-none" altLang="en-US" sz="1200"/>
              <a:t>To disable dynamically: patch kernel cmdline (adb pull/push /d/osip/cmdline) and add:</a:t>
            </a:r>
          </a:p>
          <a:p>
            <a:pPr marL="0" indent="0">
              <a:buNone/>
            </a:pPr>
            <a:r>
              <a:rPr lang="x-none" altLang="en-US" sz="1200"/>
              <a:t>To disable statically: patch vendor/intel/mfld_pr2/BoardConfig.mk or device/intel/moorefield/mofd_v0/BoardConfig.mk (for Moorefield), add to "BOARD_KERNEL_CMDLINE := ", recompile &amp; reflash kernel:</a:t>
            </a:r>
          </a:p>
          <a:p>
            <a:pPr marL="0" indent="0">
              <a:buNone/>
            </a:pPr>
            <a:r>
              <a:rPr lang="x-none" altLang="en-US" sz="1200"/>
              <a:t>    For Clovertrail:</a:t>
            </a:r>
          </a:p>
          <a:p>
            <a:pPr marL="0" indent="0">
              <a:buNone/>
            </a:pPr>
            <a:r>
              <a:rPr lang="x-none" altLang="en-US" sz="1200"/>
              <a:t>        intel_scu_watchdog.disable_kernel_watchdog=1</a:t>
            </a:r>
          </a:p>
          <a:p>
            <a:pPr marL="0" indent="0">
              <a:buNone/>
            </a:pPr>
            <a:r>
              <a:rPr lang="x-none" altLang="en-US" sz="1200"/>
              <a:t>    For Merrifield and Moorefield (Anniedale):</a:t>
            </a:r>
          </a:p>
          <a:p>
            <a:pPr marL="0" indent="0">
              <a:buNone/>
            </a:pPr>
            <a:r>
              <a:rPr lang="x-none" altLang="en-US" sz="1200"/>
              <a:t>        intel_scu_watchdog_evo.disable_kernel_watchdog=1</a:t>
            </a:r>
          </a:p>
          <a:p>
            <a:pPr marL="0" indent="0">
              <a:buNone/>
            </a:pPr>
            <a:r>
              <a:rPr lang="x-none" altLang="en-US" sz="1200"/>
              <a:t>     For Baytrail:</a:t>
            </a:r>
          </a:p>
          <a:p>
            <a:pPr marL="0" indent="0">
              <a:buNone/>
            </a:pPr>
            <a:r>
              <a:rPr lang="x-none" altLang="en-US" sz="1200"/>
              <a:t>        enable_tco=0</a:t>
            </a:r>
          </a:p>
          <a:p>
            <a:pPr marL="0" indent="0">
              <a:buNone/>
            </a:pPr>
            <a:r>
              <a:rPr lang="x-none" altLang="en-US" sz="1200"/>
              <a:t>The disable the final WD reset:</a:t>
            </a:r>
          </a:p>
          <a:p>
            <a:pPr marL="0" indent="0">
              <a:buNone/>
            </a:pPr>
            <a:r>
              <a:rPr lang="x-none" altLang="en-US" sz="1200"/>
              <a:t># echo "NONE" &gt; /d/watchdog/kernel_watchdog/reset_type</a:t>
            </a:r>
          </a:p>
          <a:p>
            <a:pPr marL="0" indent="0">
              <a:buNone/>
            </a:pPr>
            <a:r>
              <a:rPr lang="x-none" altLang="en-US" sz="1200"/>
              <a:t>  or with T32:</a:t>
            </a:r>
          </a:p>
          <a:p>
            <a:pPr marL="0" indent="0">
              <a:buNone/>
            </a:pPr>
            <a:r>
              <a:rPr lang="x-none" altLang="en-US" sz="1200"/>
              <a:t>d.set a:0xff11c000 %LONG 0x000061F8</a:t>
            </a:r>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90000" lnSpcReduction="20000"/>
          </a:bodyPr>
          <a:lstStyle/>
          <a:p>
            <a:pPr marL="171450" indent="-171450"/>
            <a:r>
              <a:rPr lang="x-none" altLang="en-US" sz="1200"/>
              <a:t>Performance analysis aka perf</a:t>
            </a:r>
          </a:p>
          <a:p>
            <a:pPr marL="0" indent="0">
              <a:buNone/>
            </a:pPr>
            <a:r>
              <a:rPr lang="x-none" altLang="en-US" sz="1200"/>
              <a:t>Compil perf tool and copy it under /system/bin:</a:t>
            </a:r>
          </a:p>
          <a:p>
            <a:pPr marL="0" indent="0">
              <a:buNone/>
            </a:pPr>
            <a:r>
              <a:rPr lang="x-none" altLang="en-US" sz="1200"/>
              <a:t>&gt; make perf</a:t>
            </a:r>
          </a:p>
          <a:p>
            <a:pPr marL="0" indent="0">
              <a:buNone/>
            </a:pPr>
            <a:r>
              <a:rPr lang="x-none" altLang="en-US" sz="1200"/>
              <a:t>&gt; adb remount ; adb push out/target/product/&lt;platform&gt;/system/bin/perf /system/bin/</a:t>
            </a:r>
          </a:p>
          <a:p>
            <a:pPr marL="0" indent="0">
              <a:buNone/>
            </a:pPr>
            <a:r>
              <a:rPr lang="x-none" altLang="en-US" sz="1200"/>
              <a:t>Top consumer functions:</a:t>
            </a:r>
          </a:p>
          <a:p>
            <a:pPr marL="0" indent="0">
              <a:buNone/>
            </a:pPr>
            <a:r>
              <a:rPr lang="x-none" altLang="en-US" sz="1200"/>
              <a:t># perf top -a [-p &lt;pid&gt;]</a:t>
            </a:r>
          </a:p>
          <a:p>
            <a:pPr marL="0" indent="0">
              <a:buNone/>
            </a:pPr>
            <a:r>
              <a:rPr lang="x-none" altLang="en-US" sz="1200"/>
              <a:t>PerfTop: 441 irqs/sec kernel:53.3% exact: 0.0% [1000Hz cycles], (target_pid: 2086)</a:t>
            </a:r>
          </a:p>
          <a:p>
            <a:pPr marL="0" indent="0">
              <a:buNone/>
            </a:pPr>
            <a:r>
              <a:rPr lang="x-none" altLang="en-US" sz="1200"/>
              <a:t>-------------------------------------------------------------------------------</a:t>
            </a:r>
          </a:p>
          <a:p>
            <a:pPr marL="0" indent="0">
              <a:buNone/>
            </a:pPr>
            <a:r>
              <a:rPr lang="x-none" altLang="en-US" sz="1200"/>
              <a:t>samples pcnt function DSO</a:t>
            </a:r>
          </a:p>
          <a:p>
            <a:pPr marL="0" indent="0">
              <a:buNone/>
            </a:pPr>
            <a:r>
              <a:rPr lang="x-none" altLang="en-US" sz="1200"/>
              <a:t>____________________________________ _________</a:t>
            </a:r>
          </a:p>
          <a:p>
            <a:pPr marL="0" indent="0">
              <a:buNone/>
            </a:pPr>
            <a:r>
              <a:rPr lang="x-none" altLang="en-US" sz="1200"/>
              <a:t> 89.00 7.0% dvmAsmInstructionStartCode [vdso]</a:t>
            </a:r>
          </a:p>
          <a:p>
            <a:pPr marL="0" indent="0">
              <a:buNone/>
            </a:pPr>
            <a:r>
              <a:rPr lang="x-none" altLang="en-US" sz="1200"/>
              <a:t> 53.00 4.1% memcpy [vdso]</a:t>
            </a:r>
          </a:p>
        </p:txBody>
      </p:sp>
      <p:sp>
        <p:nvSpPr>
          <p:cNvPr id="4" name="Content Placeholder 3"/>
          <p:cNvSpPr>
            <a:spLocks noGrp="1"/>
          </p:cNvSpPr>
          <p:nvPr>
            <p:ph sz="half" idx="2"/>
          </p:nvPr>
        </p:nvSpPr>
        <p:spPr>
          <a:xfrm>
            <a:off x="6305550" y="203200"/>
            <a:ext cx="5628005" cy="6393180"/>
          </a:xfrm>
        </p:spPr>
        <p:txBody>
          <a:bodyPr>
            <a:normAutofit fontScale="90000" lnSpcReduction="20000"/>
          </a:bodyPr>
          <a:lstStyle/>
          <a:p>
            <a:pPr marL="171450" indent="-171450"/>
            <a:r>
              <a:rPr lang="x-none" altLang="en-US" sz="1200">
                <a:sym typeface="+mn-ea"/>
              </a:rPr>
              <a:t>GDB</a:t>
            </a:r>
          </a:p>
          <a:p>
            <a:pPr marL="0" indent="0">
              <a:buNone/>
            </a:pPr>
            <a:r>
              <a:rPr lang="x-none" altLang="en-US" sz="1200">
                <a:sym typeface="+mn-ea"/>
              </a:rPr>
              <a:t>.gdbinit setup</a:t>
            </a:r>
          </a:p>
          <a:p>
            <a:pPr marL="0" indent="0">
              <a:buNone/>
            </a:pPr>
            <a:r>
              <a:rPr lang="x-none" altLang="en-US" sz="1200">
                <a:sym typeface="+mn-ea"/>
              </a:rPr>
              <a:t>Edit your ~/.gdbinit, and add:</a:t>
            </a:r>
          </a:p>
          <a:p>
            <a:pPr marL="0" indent="0">
              <a:buNone/>
            </a:pPr>
            <a:r>
              <a:rPr lang="x-none" altLang="en-US" sz="1200">
                <a:sym typeface="+mn-ea"/>
              </a:rPr>
              <a:t>set solib-search-path system/bin:system/lib:system/lib/hw:system/vendor/lib:system/vendor/lib/hw</a:t>
            </a:r>
          </a:p>
          <a:p>
            <a:pPr marL="0" indent="0">
              <a:buNone/>
            </a:pPr>
            <a:r>
              <a:rPr lang="x-none" altLang="en-US" sz="1200">
                <a:sym typeface="+mn-ea"/>
              </a:rPr>
              <a:t>Core dump analyzing</a:t>
            </a:r>
          </a:p>
          <a:p>
            <a:pPr marL="0" indent="0">
              <a:buNone/>
            </a:pPr>
            <a:r>
              <a:rPr lang="x-none" altLang="en-US" sz="1200">
                <a:sym typeface="+mn-ea"/>
              </a:rPr>
              <a:t># cd $OUT/symbols</a:t>
            </a:r>
          </a:p>
          <a:p>
            <a:pPr marL="0" indent="0">
              <a:buNone/>
            </a:pPr>
            <a:r>
              <a:rPr lang="x-none" altLang="en-US" sz="1200">
                <a:sym typeface="+mn-ea"/>
              </a:rPr>
              <a:t># gdb -c &lt;core&gt; system/bin/&lt;prog&gt;      // app_process32 for Java App</a:t>
            </a:r>
          </a:p>
          <a:p>
            <a:pPr marL="0" indent="0">
              <a:buNone/>
            </a:pPr>
            <a:r>
              <a:rPr lang="x-none" altLang="en-US" sz="1200">
                <a:sym typeface="+mn-ea"/>
              </a:rPr>
              <a:t>(gdb) bt</a:t>
            </a:r>
          </a:p>
          <a:p>
            <a:pPr marL="0" indent="0">
              <a:buNone/>
            </a:pPr>
            <a:r>
              <a:rPr lang="x-none" altLang="en-US" sz="1200">
                <a:sym typeface="+mn-ea"/>
              </a:rPr>
              <a:t>See other useful commands in next section:</a:t>
            </a:r>
          </a:p>
          <a:p>
            <a:pPr marL="0" indent="0">
              <a:buNone/>
            </a:pPr>
            <a:r>
              <a:rPr lang="x-none" altLang="en-US" sz="1200">
                <a:sym typeface="+mn-ea"/>
              </a:rPr>
              <a:t>Remote debugging</a:t>
            </a:r>
          </a:p>
          <a:p>
            <a:pPr marL="0" indent="0">
              <a:buNone/>
            </a:pPr>
            <a:r>
              <a:rPr lang="x-none" altLang="en-US" sz="1200">
                <a:sym typeface="+mn-ea"/>
              </a:rPr>
              <a:t>Using gdbRemote.sh script</a:t>
            </a:r>
          </a:p>
          <a:p>
            <a:pPr marL="0" indent="0">
              <a:buNone/>
            </a:pPr>
            <a:r>
              <a:rPr lang="x-none" altLang="en-US" sz="1200">
                <a:sym typeface="+mn-ea"/>
              </a:rPr>
              <a:t>Download on the Host containing the Android build:  gdbRemote.sh</a:t>
            </a:r>
          </a:p>
          <a:p>
            <a:pPr marL="0" indent="0">
              <a:buNone/>
            </a:pPr>
            <a:r>
              <a:rPr lang="x-none" altLang="en-US" sz="1200">
                <a:sym typeface="+mn-ea"/>
              </a:rPr>
              <a:t>Connect the board thru adb, then, launch on Host machine:</a:t>
            </a:r>
          </a:p>
          <a:p>
            <a:pPr marL="0" indent="0">
              <a:buNone/>
            </a:pPr>
            <a:r>
              <a:rPr lang="x-none" altLang="en-US" sz="1200">
                <a:sym typeface="+mn-ea"/>
              </a:rPr>
              <a:t># gdbRemote.sh &lt;progname|pid&gt;</a:t>
            </a:r>
          </a:p>
          <a:p>
            <a:pPr marL="0" indent="0">
              <a:buNone/>
            </a:pPr>
            <a:r>
              <a:rPr lang="x-none" altLang="en-US" sz="1200">
                <a:sym typeface="+mn-ea"/>
              </a:rPr>
              <a:t>Manual way</a:t>
            </a:r>
          </a:p>
          <a:p>
            <a:pPr marL="0" indent="0">
              <a:buNone/>
            </a:pPr>
            <a:r>
              <a:rPr lang="x-none" altLang="en-US" sz="1200">
                <a:sym typeface="+mn-ea"/>
              </a:rPr>
              <a:t>From the Host machine containing the Android build:</a:t>
            </a:r>
          </a:p>
          <a:p>
            <a:pPr marL="0" indent="0">
              <a:buNone/>
            </a:pPr>
            <a:r>
              <a:rPr lang="x-none" altLang="en-US" sz="1200">
                <a:sym typeface="+mn-ea"/>
              </a:rPr>
              <a:t># adb forward tcp:1234 tcp:1234</a:t>
            </a:r>
          </a:p>
          <a:p>
            <a:pPr marL="0" indent="0">
              <a:buNone/>
            </a:pPr>
            <a:r>
              <a:rPr lang="x-none" altLang="en-US" sz="1200">
                <a:sym typeface="+mn-ea"/>
              </a:rPr>
              <a:t>On Target, launch the process, then attach to it:</a:t>
            </a:r>
          </a:p>
          <a:p>
            <a:pPr marL="0" indent="0">
              <a:buNone/>
            </a:pPr>
            <a:r>
              <a:rPr lang="x-none" altLang="en-US" sz="1200">
                <a:sym typeface="+mn-ea"/>
              </a:rPr>
              <a:t># gdbserver --attach :1234 `pgrep &lt;progname&gt;`</a:t>
            </a:r>
          </a:p>
          <a:p>
            <a:pPr marL="0" indent="0">
              <a:buNone/>
            </a:pPr>
            <a:r>
              <a:rPr lang="x-none" altLang="en-US" sz="1200">
                <a:sym typeface="+mn-ea"/>
              </a:rPr>
              <a:t>On Host:</a:t>
            </a:r>
          </a:p>
          <a:p>
            <a:pPr marL="0" indent="0">
              <a:buNone/>
            </a:pPr>
            <a:r>
              <a:rPr lang="x-none" altLang="en-US" sz="1200">
                <a:sym typeface="+mn-ea"/>
              </a:rPr>
              <a:t># cd $ANDROID_PRODUCT_OUT/symbols</a:t>
            </a:r>
          </a:p>
          <a:p>
            <a:pPr marL="0" indent="0">
              <a:buNone/>
            </a:pPr>
            <a:r>
              <a:rPr lang="x-none" altLang="en-US" sz="1200">
                <a:sym typeface="+mn-ea"/>
              </a:rPr>
              <a:t># gdb system/bin/&lt;prog&gt; // app_process32 for Java App</a:t>
            </a:r>
          </a:p>
          <a:p>
            <a:pPr marL="0" indent="0">
              <a:buNone/>
            </a:pPr>
            <a:r>
              <a:rPr lang="x-none" altLang="en-US" sz="1200">
                <a:sym typeface="+mn-ea"/>
              </a:rPr>
              <a:t>(gdb) target remote :1234</a:t>
            </a:r>
          </a:p>
          <a:p>
            <a:pPr marL="0" indent="0">
              <a:buNone/>
            </a:pPr>
            <a:r>
              <a:rPr lang="x-none" altLang="en-US" sz="1200">
                <a:sym typeface="+mn-ea"/>
              </a:rPr>
              <a:t>(gdb) continue</a:t>
            </a:r>
          </a:p>
          <a:p>
            <a:pPr marL="0" indent="0">
              <a:buNone/>
            </a:pPr>
            <a:r>
              <a:rPr lang="x-none" altLang="en-US" sz="1200">
                <a:sym typeface="+mn-ea"/>
              </a:rPr>
              <a:t>Generate the issue, then play with gdb.</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p>
          <a:p>
            <a:pPr marL="0" indent="0">
              <a:buNone/>
            </a:pPr>
            <a:r>
              <a:rPr lang="x-none" altLang="en-US" sz="1200"/>
              <a:t>Socwatch is a tool to collect power metrics from a running system for offline analysis</a:t>
            </a:r>
          </a:p>
          <a:p>
            <a:pPr marL="0" indent="0">
              <a:buNone/>
            </a:pPr>
            <a:r>
              <a:rPr lang="x-none" altLang="en-US" sz="1200"/>
              <a:t>Useful links:</a:t>
            </a:r>
          </a:p>
          <a:p>
            <a:pPr marL="0" indent="0">
              <a:buNone/>
            </a:pPr>
            <a:r>
              <a:rPr lang="x-none" altLang="en-US" sz="1200"/>
              <a:t>https://software.intel.com/en-us/articles/intel-system-studio-support-for-yocto-project-faq</a:t>
            </a:r>
          </a:p>
          <a:p>
            <a:pPr marL="0" indent="0">
              <a:buNone/>
            </a:pPr>
            <a:r>
              <a:rPr lang="x-none" altLang="en-US" sz="1200"/>
              <a:t>Using SocWatch with GordonPeak and MRB</a:t>
            </a:r>
          </a:p>
          <a:p>
            <a:pPr marL="0" indent="0">
              <a:buNone/>
            </a:pPr>
            <a:r>
              <a:rPr lang="x-none" altLang="en-US" sz="1200"/>
              <a:t>Building an image with socwatch binaries and kernel drivers</a:t>
            </a:r>
          </a:p>
          <a:p>
            <a:pPr marL="0" indent="0">
              <a:buNone/>
            </a:pPr>
            <a:r>
              <a:rPr lang="x-none" altLang="en-US" sz="1200"/>
              <a:t>    Modify conf/local.conf, append this:</a:t>
            </a:r>
          </a:p>
          <a:p>
            <a:pPr marL="0" indent="0">
              <a:buNone/>
            </a:pPr>
            <a:r>
              <a:rPr lang="x-none" altLang="en-US" sz="1200"/>
              <a:t>MACHINE_FEATURES_append = " socwatch"</a:t>
            </a:r>
          </a:p>
          <a:p>
            <a:pPr marL="0" indent="0">
              <a:buNone/>
            </a:pPr>
            <a:r>
              <a:rPr lang="x-none" altLang="en-US" sz="1200"/>
              <a:t>IMAGE_INSTALL_append = " socwatch socwatch-doc"</a:t>
            </a:r>
          </a:p>
          <a:p>
            <a:pPr marL="0" indent="0">
              <a:buNone/>
            </a:pPr>
            <a:r>
              <a:rPr lang="x-none" altLang="en-US" sz="1200"/>
              <a:t>    Create your image with "bitbake ias-kc-pf-image", install on target</a:t>
            </a:r>
          </a:p>
          <a:p>
            <a:pPr marL="0" indent="0">
              <a:buNone/>
            </a:pPr>
            <a:r>
              <a:rPr lang="x-none" altLang="en-US" sz="1200"/>
              <a:t>    (one-time operation) Create /lib64 symlink:</a:t>
            </a:r>
          </a:p>
          <a:p>
            <a:pPr marL="0" indent="0">
              <a:buNone/>
            </a:pPr>
            <a:r>
              <a:rPr lang="x-none" altLang="en-US" sz="1200"/>
              <a:t>$ mount / -o remount,rw</a:t>
            </a:r>
          </a:p>
          <a:p>
            <a:pPr marL="0" indent="0">
              <a:buNone/>
            </a:pPr>
            <a:r>
              <a:rPr lang="x-none" altLang="en-US" sz="1200"/>
              <a:t>$ ln -s /lib /lib64</a:t>
            </a:r>
          </a:p>
          <a:p>
            <a:pPr marL="0" indent="0">
              <a:buNone/>
            </a:pPr>
            <a:r>
              <a:rPr lang="x-none" altLang="en-US" sz="1200"/>
              <a:t>    Load required kernel modules:</a:t>
            </a:r>
          </a:p>
          <a:p>
            <a:pPr marL="0" indent="0">
              <a:buNone/>
            </a:pPr>
            <a:r>
              <a:rPr lang="x-none" altLang="en-US" sz="1200"/>
              <a:t>$ modprobe socperf2_0</a:t>
            </a:r>
          </a:p>
          <a:p>
            <a:pPr marL="0" indent="0">
              <a:buNone/>
            </a:pPr>
            <a:r>
              <a:rPr lang="x-none" altLang="en-US" sz="1200"/>
              <a:t>$ modprobe socwatch2_3</a:t>
            </a:r>
          </a:p>
          <a:p>
            <a:pPr marL="0" indent="0">
              <a:buNone/>
            </a:pPr>
            <a:r>
              <a:rPr lang="x-none" altLang="en-US" sz="1200"/>
              <a:t>    Check kernel messages in "dmesg" output:</a:t>
            </a:r>
          </a:p>
          <a:p>
            <a:pPr marL="0" indent="0">
              <a:buNone/>
            </a:pPr>
            <a:r>
              <a:rPr lang="x-none" altLang="en-US" sz="1200"/>
              <a:t>$ dmesg | tail -20</a:t>
            </a:r>
          </a:p>
          <a:p>
            <a:pPr marL="0" indent="0">
              <a:buNone/>
            </a:pPr>
            <a:r>
              <a:rPr lang="x-none" altLang="en-US" sz="1200"/>
              <a:t>...</a:t>
            </a:r>
          </a:p>
          <a:p>
            <a:pPr marL="0" indent="0">
              <a:buNone/>
            </a:pPr>
            <a:r>
              <a:rPr lang="x-none" altLang="en-US" sz="1200"/>
              <a:t>[  287.670926] socperf2_0: SocPerf Driver loading...</a:t>
            </a:r>
          </a:p>
          <a:p>
            <a:pPr marL="0" indent="0">
              <a:buNone/>
            </a:pPr>
            <a:r>
              <a:rPr lang="x-none" altLang="en-US" sz="1200"/>
              <a:t>[  292.310658] OK: LOADED SoC Watch Driver</a:t>
            </a:r>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p>
          <a:p>
            <a:pPr marL="0" indent="0">
              <a:buNone/>
            </a:pPr>
            <a:r>
              <a:rPr lang="x-none" altLang="en-US" sz="1200">
                <a:sym typeface="+mn-ea"/>
              </a:rPr>
              <a:t>        Initialize environment</a:t>
            </a:r>
          </a:p>
          <a:p>
            <a:pPr marL="0" indent="0">
              <a:buNone/>
            </a:pPr>
            <a:r>
              <a:rPr lang="x-none" altLang="en-US" sz="1200">
                <a:sym typeface="+mn-ea"/>
              </a:rPr>
              <a:t>cd /opt/intel/socwatch</a:t>
            </a:r>
          </a:p>
          <a:p>
            <a:pPr marL="0" indent="0">
              <a:buNone/>
            </a:pPr>
            <a:r>
              <a:rPr lang="x-none" altLang="en-US" sz="1200">
                <a:sym typeface="+mn-ea"/>
              </a:rPr>
              <a:t>. ./setup_socwatch_env.sh</a:t>
            </a: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p>
          <a:p>
            <a:pPr marL="0" indent="0">
              <a:buNone/>
            </a:pPr>
            <a:endParaRPr lang="x-none" altLang="en-US" sz="1200">
              <a:sym typeface="+mn-ea"/>
            </a:endParaRPr>
          </a:p>
          <a:p>
            <a:pPr marL="0" indent="0">
              <a:buNone/>
            </a:pPr>
            <a:r>
              <a:rPr lang="x-none" altLang="en-US" sz="1200">
                <a:sym typeface="+mn-ea"/>
              </a:rPr>
              <a:t>$ cd /tmp </a:t>
            </a:r>
          </a:p>
          <a:p>
            <a:pPr marL="0" indent="0">
              <a:buNone/>
            </a:pPr>
            <a:r>
              <a:rPr lang="x-none" altLang="en-US" sz="1200">
                <a:sym typeface="+mn-ea"/>
              </a:rPr>
              <a:t>$ socwatch -t 10 -f cpu -f sstate</a:t>
            </a:r>
          </a:p>
          <a:p>
            <a:pPr marL="0" indent="0">
              <a:buNone/>
            </a:pPr>
            <a:r>
              <a:rPr lang="x-none" altLang="en-US" sz="1200">
                <a:sym typeface="+mn-ea"/>
              </a:rPr>
              <a:t># this creates the output files "SocWatchOutput.csv" and "SocWatchOutput.sw2"</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Prepare Yocto Linux for VTune Profiling</a:t>
            </a:r>
          </a:p>
          <a:p>
            <a:pPr marL="0" indent="0">
              <a:buNone/>
            </a:pPr>
            <a:r>
              <a:rPr lang="x-none" altLang="en-US" sz="1200"/>
              <a:t>1. Download Vtune layer package meta-intel-iss from link https://software.intel.com/en-us/articles/intel-system-studio-support-for-yocto-project-faq#op2</a:t>
            </a:r>
          </a:p>
          <a:p>
            <a:pPr marL="0" indent="0">
              <a:buNone/>
            </a:pPr>
            <a:r>
              <a:rPr lang="x-none" altLang="en-US" sz="1200"/>
              <a:t>2. Download the Intel VTune Amplifier target package from link https://software.intel.com/en-us/system-studio/2017</a:t>
            </a:r>
          </a:p>
          <a:p>
            <a:pPr marL="0" indent="0">
              <a:buNone/>
            </a:pPr>
            <a:r>
              <a:rPr lang="x-none" altLang="en-US" sz="1200"/>
              <a:t>Extract the VTune Amplifier target package to your local folder, e.g. /home/my/Downloads/RPM_PATH/.</a:t>
            </a:r>
          </a:p>
          <a:p>
            <a:pPr marL="0" indent="0">
              <a:buNone/>
            </a:pPr>
            <a:r>
              <a:rPr lang="x-none" altLang="en-US" sz="1200"/>
              <a:t> 3.   Add meta-intel-iss layer to the Yocto* build layer conf file</a:t>
            </a:r>
          </a:p>
          <a:p>
            <a:pPr marL="0" indent="0">
              <a:buNone/>
            </a:pPr>
            <a:r>
              <a:rPr lang="x-none" altLang="en-US" sz="1200"/>
              <a:t>$ vi "conf/bblayers.conf"</a:t>
            </a:r>
          </a:p>
          <a:p>
            <a:pPr marL="0" indent="0">
              <a:buNone/>
            </a:pPr>
            <a:r>
              <a:rPr lang="x-none" altLang="en-US" sz="1200"/>
              <a:t>  BBLAYERS = " \</a:t>
            </a:r>
          </a:p>
          <a:p>
            <a:pPr marL="0" indent="0">
              <a:buNone/>
            </a:pPr>
            <a:r>
              <a:rPr lang="x-none" altLang="en-US" sz="1200"/>
              <a:t>    ...</a:t>
            </a:r>
          </a:p>
          <a:p>
            <a:pPr marL="0" indent="0">
              <a:buNone/>
            </a:pPr>
            <a:r>
              <a:rPr lang="x-none" altLang="en-US" sz="1200"/>
              <a:t>    /path/to/meta-intel-iss \</a:t>
            </a:r>
          </a:p>
          <a:p>
            <a:pPr marL="0" indent="0">
              <a:buNone/>
            </a:pPr>
            <a:r>
              <a:rPr lang="x-none" altLang="en-US" sz="1200"/>
              <a:t>4.    Edit the local.conf to include the path where you have placed your  VTune Amplifier target package.</a:t>
            </a:r>
          </a:p>
          <a:p>
            <a:pPr marL="0" indent="0">
              <a:buNone/>
            </a:pPr>
            <a:r>
              <a:rPr lang="x-none" altLang="en-US" sz="1200"/>
              <a:t>$ vi "conf/local.conf"</a:t>
            </a:r>
          </a:p>
          <a:p>
            <a:pPr marL="0" indent="0">
              <a:buNone/>
            </a:pPr>
            <a:r>
              <a:rPr lang="x-none" altLang="en-US" sz="1200"/>
              <a:t>RPM_PATH=”&lt;full_path_to_where_you_have_placed_the_downloaded_packages&gt;”</a:t>
            </a:r>
          </a:p>
          <a:p>
            <a:pPr marL="0" indent="0">
              <a:buNone/>
            </a:pPr>
            <a:r>
              <a:rPr lang="x-none" altLang="en-US" sz="1200"/>
              <a:t>e.g. RPM_PATH=”/home/my/Downloads/RPM_PATH”</a:t>
            </a:r>
          </a:p>
        </p:txBody>
      </p:sp>
      <p:sp>
        <p:nvSpPr>
          <p:cNvPr id="4" name="Content Placeholder 3"/>
          <p:cNvSpPr>
            <a:spLocks noGrp="1"/>
          </p:cNvSpPr>
          <p:nvPr>
            <p:ph sz="half" idx="2"/>
          </p:nvPr>
        </p:nvSpPr>
        <p:spPr>
          <a:xfrm>
            <a:off x="6305550" y="203200"/>
            <a:ext cx="5628005" cy="6393180"/>
          </a:xfrm>
        </p:spPr>
        <p:txBody>
          <a:bodyPr>
            <a:normAutofit/>
          </a:bodyPr>
          <a:lstStyle/>
          <a:p>
            <a:pPr marL="0" indent="0">
              <a:buNone/>
            </a:pPr>
            <a:r>
              <a:rPr lang="x-none" altLang="en-US" sz="1200">
                <a:sym typeface="+mn-ea"/>
              </a:rPr>
              <a:t>5.    Add the desired recipes to "conf/local.conf":</a:t>
            </a:r>
          </a:p>
          <a:p>
            <a:pPr marL="0" indent="0">
              <a:buNone/>
            </a:pPr>
            <a:r>
              <a:rPr lang="x-none" altLang="en-US" sz="1200">
                <a:sym typeface="+mn-ea"/>
              </a:rPr>
              <a:t>$ vi "conf/local.conf"</a:t>
            </a:r>
          </a:p>
          <a:p>
            <a:pPr marL="0" indent="0">
              <a:buNone/>
            </a:pPr>
            <a:r>
              <a:rPr lang="x-none" altLang="en-US" sz="1200">
                <a:sym typeface="+mn-ea"/>
              </a:rPr>
              <a:t>For installing Intel VTune Amplifier target, add the following line:</a:t>
            </a:r>
          </a:p>
          <a:p>
            <a:pPr marL="0" indent="0">
              <a:buNone/>
            </a:pPr>
            <a:r>
              <a:rPr lang="x-none" altLang="en-US" sz="1200">
                <a:sym typeface="+mn-ea"/>
              </a:rPr>
              <a:t>IMAGE_INSTALL_append = " intel-iss-vtune-target"</a:t>
            </a:r>
          </a:p>
          <a:p>
            <a:pPr marL="0" indent="0">
              <a:buNone/>
            </a:pPr>
            <a:r>
              <a:rPr lang="x-none" altLang="en-US" sz="1200">
                <a:sym typeface="+mn-ea"/>
              </a:rPr>
              <a:t>6.    Build the Yocto image using:</a:t>
            </a:r>
          </a:p>
          <a:p>
            <a:pPr marL="0" indent="0">
              <a:buNone/>
            </a:pPr>
            <a:r>
              <a:rPr lang="x-none" altLang="en-US" sz="1200">
                <a:sym typeface="+mn-ea"/>
              </a:rPr>
              <a:t>    $ bitbake ias-kc-pf-image</a:t>
            </a:r>
          </a:p>
          <a:p>
            <a:pPr marL="0" indent="0">
              <a:buNone/>
            </a:pPr>
            <a:r>
              <a:rPr lang="x-none" altLang="en-US" sz="1200">
                <a:sym typeface="+mn-ea"/>
              </a:rPr>
              <a:t>7.    Flash kernel image and rootfs to MRB</a:t>
            </a:r>
          </a:p>
          <a:p>
            <a:pPr marL="0" indent="0">
              <a:buNone/>
            </a:pPr>
            <a:r>
              <a:rPr lang="x-none" altLang="en-US" sz="1200">
                <a:sym typeface="+mn-ea"/>
              </a:rPr>
              <a:t>8.    Verify and install the VTune Amplifier on your target Linux system.</a:t>
            </a:r>
          </a:p>
          <a:p>
            <a:pPr marL="0" indent="0">
              <a:buNone/>
            </a:pPr>
            <a:r>
              <a:rPr lang="x-none" altLang="en-US" sz="1200">
                <a:sym typeface="+mn-ea"/>
              </a:rPr>
              <a:t>$ cd vtune_amplifier_2017_for_systems.x.y.z/sepdk/src</a:t>
            </a:r>
          </a:p>
          <a:p>
            <a:pPr marL="0" indent="0">
              <a:buNone/>
            </a:pPr>
            <a:r>
              <a:rPr lang="x-none" altLang="en-US" sz="1200">
                <a:sym typeface="+mn-ea"/>
              </a:rPr>
              <a:t>$ ./insmod-sep</a:t>
            </a:r>
          </a:p>
          <a:p>
            <a:pPr marL="0" indent="0">
              <a:buNone/>
            </a:pPr>
            <a:r>
              <a:rPr lang="x-none" altLang="en-US" sz="1200">
                <a:sym typeface="+mn-ea"/>
              </a:rPr>
              <a:t>With above command, the VTune Amplifier drivers should be installed successfully</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p>
          <a:p>
            <a:pPr marL="0" indent="0">
              <a:buNone/>
            </a:pPr>
            <a:r>
              <a:rPr lang="x-none" altLang="en-US" sz="1200"/>
              <a:t>Socwatch is a tool to collect power metrics from a running system for offline analysis</a:t>
            </a:r>
          </a:p>
          <a:p>
            <a:pPr marL="0" indent="0">
              <a:buNone/>
            </a:pPr>
            <a:r>
              <a:rPr lang="x-none" altLang="en-US" sz="1200"/>
              <a:t>Useful links:</a:t>
            </a:r>
          </a:p>
          <a:p>
            <a:pPr marL="0" indent="0">
              <a:buNone/>
            </a:pPr>
            <a:r>
              <a:rPr lang="x-none" altLang="en-US" sz="1200"/>
              <a:t>https://software.intel.com/en-us/articles/intel-system-studio-support-for-yocto-project-faq</a:t>
            </a:r>
          </a:p>
          <a:p>
            <a:pPr marL="0" indent="0">
              <a:buNone/>
            </a:pPr>
            <a:r>
              <a:rPr lang="x-none" altLang="en-US" sz="1200"/>
              <a:t>Using SocWatch with GordonPeak and MRB</a:t>
            </a:r>
          </a:p>
          <a:p>
            <a:pPr marL="0" indent="0">
              <a:buNone/>
            </a:pPr>
            <a:r>
              <a:rPr lang="x-none" altLang="en-US" sz="1200"/>
              <a:t>Building an image with socwatch binaries and kernel drivers</a:t>
            </a:r>
          </a:p>
          <a:p>
            <a:pPr marL="0" indent="0">
              <a:buNone/>
            </a:pPr>
            <a:r>
              <a:rPr lang="x-none" altLang="en-US" sz="1200"/>
              <a:t>    Modify conf/local.conf, append this:</a:t>
            </a:r>
          </a:p>
          <a:p>
            <a:pPr marL="0" indent="0">
              <a:buNone/>
            </a:pPr>
            <a:r>
              <a:rPr lang="x-none" altLang="en-US" sz="1200"/>
              <a:t>MACHINE_FEATURES_append = " socwatch"</a:t>
            </a:r>
          </a:p>
          <a:p>
            <a:pPr marL="0" indent="0">
              <a:buNone/>
            </a:pPr>
            <a:r>
              <a:rPr lang="x-none" altLang="en-US" sz="1200"/>
              <a:t>IMAGE_INSTALL_append = " socwatch socwatch-doc"</a:t>
            </a:r>
          </a:p>
          <a:p>
            <a:pPr marL="0" indent="0">
              <a:buNone/>
            </a:pPr>
            <a:r>
              <a:rPr lang="x-none" altLang="en-US" sz="1200"/>
              <a:t>    Create your image with "bitbake ias-kc-pf-image", install on target</a:t>
            </a:r>
          </a:p>
          <a:p>
            <a:pPr marL="0" indent="0">
              <a:buNone/>
            </a:pPr>
            <a:r>
              <a:rPr lang="x-none" altLang="en-US" sz="1200"/>
              <a:t>    (one-time operation) Create /lib64 symlink:</a:t>
            </a:r>
          </a:p>
          <a:p>
            <a:pPr marL="0" indent="0">
              <a:buNone/>
            </a:pPr>
            <a:r>
              <a:rPr lang="x-none" altLang="en-US" sz="1200"/>
              <a:t>$ mount / -o remount,rw</a:t>
            </a:r>
          </a:p>
          <a:p>
            <a:pPr marL="0" indent="0">
              <a:buNone/>
            </a:pPr>
            <a:r>
              <a:rPr lang="x-none" altLang="en-US" sz="1200"/>
              <a:t>$ ln -s /lib /lib64</a:t>
            </a:r>
          </a:p>
          <a:p>
            <a:pPr marL="0" indent="0">
              <a:buNone/>
            </a:pPr>
            <a:r>
              <a:rPr lang="x-none" altLang="en-US" sz="1200"/>
              <a:t>    Load required kernel modules:</a:t>
            </a:r>
          </a:p>
          <a:p>
            <a:pPr marL="0" indent="0">
              <a:buNone/>
            </a:pPr>
            <a:r>
              <a:rPr lang="x-none" altLang="en-US" sz="1200"/>
              <a:t>$ modprobe socperf2_0</a:t>
            </a:r>
          </a:p>
          <a:p>
            <a:pPr marL="0" indent="0">
              <a:buNone/>
            </a:pPr>
            <a:r>
              <a:rPr lang="x-none" altLang="en-US" sz="1200"/>
              <a:t>$ modprobe socwatch2_3</a:t>
            </a:r>
          </a:p>
          <a:p>
            <a:pPr marL="0" indent="0">
              <a:buNone/>
            </a:pPr>
            <a:r>
              <a:rPr lang="x-none" altLang="en-US" sz="1200"/>
              <a:t>    Check kernel messages in "dmesg" output:</a:t>
            </a:r>
          </a:p>
          <a:p>
            <a:pPr marL="0" indent="0">
              <a:buNone/>
            </a:pPr>
            <a:r>
              <a:rPr lang="x-none" altLang="en-US" sz="1200"/>
              <a:t>$ dmesg | tail -20</a:t>
            </a:r>
          </a:p>
          <a:p>
            <a:pPr marL="0" indent="0">
              <a:buNone/>
            </a:pPr>
            <a:r>
              <a:rPr lang="x-none" altLang="en-US" sz="1200"/>
              <a:t>...</a:t>
            </a:r>
          </a:p>
          <a:p>
            <a:pPr marL="0" indent="0">
              <a:buNone/>
            </a:pPr>
            <a:r>
              <a:rPr lang="x-none" altLang="en-US" sz="1200"/>
              <a:t>[  287.670926] socperf2_0: SocPerf Driver loading...</a:t>
            </a:r>
          </a:p>
          <a:p>
            <a:pPr marL="0" indent="0">
              <a:buNone/>
            </a:pPr>
            <a:r>
              <a:rPr lang="x-none" altLang="en-US" sz="1200"/>
              <a:t>[  292.310658] OK: LOADED SoC Watch Driver</a:t>
            </a:r>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p>
          <a:p>
            <a:pPr marL="0" indent="0">
              <a:buNone/>
            </a:pPr>
            <a:r>
              <a:rPr lang="x-none" altLang="en-US" sz="1200">
                <a:sym typeface="+mn-ea"/>
              </a:rPr>
              <a:t>        Initialize environment</a:t>
            </a:r>
          </a:p>
          <a:p>
            <a:pPr marL="0" indent="0">
              <a:buNone/>
            </a:pPr>
            <a:r>
              <a:rPr lang="x-none" altLang="en-US" sz="1200">
                <a:sym typeface="+mn-ea"/>
              </a:rPr>
              <a:t>cd /opt/intel/socwatch</a:t>
            </a:r>
          </a:p>
          <a:p>
            <a:pPr marL="0" indent="0">
              <a:buNone/>
            </a:pPr>
            <a:r>
              <a:rPr lang="x-none" altLang="en-US" sz="1200">
                <a:sym typeface="+mn-ea"/>
              </a:rPr>
              <a:t>. ./setup_socwatch_env.sh</a:t>
            </a: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p>
          <a:p>
            <a:pPr marL="0" indent="0">
              <a:buNone/>
            </a:pPr>
            <a:endParaRPr lang="x-none" altLang="en-US" sz="1200">
              <a:sym typeface="+mn-ea"/>
            </a:endParaRPr>
          </a:p>
          <a:p>
            <a:pPr marL="0" indent="0">
              <a:buNone/>
            </a:pPr>
            <a:r>
              <a:rPr lang="x-none" altLang="en-US" sz="1200">
                <a:sym typeface="+mn-ea"/>
              </a:rPr>
              <a:t>$ cd /tmp </a:t>
            </a:r>
          </a:p>
          <a:p>
            <a:pPr marL="0" indent="0">
              <a:buNone/>
            </a:pPr>
            <a:r>
              <a:rPr lang="x-none" altLang="en-US" sz="1200">
                <a:sym typeface="+mn-ea"/>
              </a:rPr>
              <a:t>$ socwatch -t 10 -f cpu -f sstate</a:t>
            </a:r>
          </a:p>
          <a:p>
            <a:pPr marL="0" indent="0">
              <a:buNone/>
            </a:pPr>
            <a:r>
              <a:rPr lang="x-none" altLang="en-US" sz="1200">
                <a:sym typeface="+mn-ea"/>
              </a:rPr>
              <a:t># this creates the output files "SocWatchOutput.csv" and "SocWatchOutput.sw2"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p>
        </p:txBody>
      </p:sp>
      <p:sp>
        <p:nvSpPr>
          <p:cNvPr id="3" name="Content Placeholder 2"/>
          <p:cNvSpPr>
            <a:spLocks noGrp="1"/>
          </p:cNvSpPr>
          <p:nvPr>
            <p:ph sz="half" idx="1"/>
          </p:nvPr>
        </p:nvSpPr>
        <p:spPr>
          <a:xfrm>
            <a:off x="838200" y="983615"/>
            <a:ext cx="5181600" cy="5673725"/>
          </a:xfrm>
        </p:spPr>
        <p:txBody>
          <a:bodyPr>
            <a:normAutofit lnSpcReduction="10000"/>
          </a:bodyPr>
          <a:lstStyle/>
          <a:p>
            <a:pPr marL="171450" indent="-171450" fontAlgn="auto">
              <a:lnSpc>
                <a:spcPct val="150000"/>
              </a:lnSpc>
            </a:pPr>
            <a:r>
              <a:rPr lang="x-none" altLang="en-US" sz="1200"/>
              <a:t>How to use GPA</a:t>
            </a:r>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p>
        </p:txBody>
      </p:sp>
      <p:sp>
        <p:nvSpPr>
          <p:cNvPr id="4" name="Content Placeholder 3"/>
          <p:cNvSpPr>
            <a:spLocks noGrp="1"/>
          </p:cNvSpPr>
          <p:nvPr>
            <p:ph sz="half" idx="2"/>
          </p:nvPr>
        </p:nvSpPr>
        <p:spPr>
          <a:xfrm>
            <a:off x="6305550" y="203200"/>
            <a:ext cx="5628005" cy="6393180"/>
          </a:xfrm>
        </p:spPr>
        <p:txBody>
          <a:bodyPr>
            <a:normAutofit lnSpcReduction="10000"/>
          </a:bodyPr>
          <a:lstStyle/>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35" y="365125"/>
            <a:ext cx="5247005" cy="668020"/>
          </a:xfrm>
        </p:spPr>
        <p:txBody>
          <a:bodyPr>
            <a:normAutofit fontScale="90000"/>
          </a:bodyPr>
          <a:lstStyle/>
          <a:p>
            <a:r>
              <a:rPr lang="x-none" altLang="en-US"/>
              <a:t>Build</a:t>
            </a:r>
            <a:r>
              <a:rPr lang="en-US"/>
              <a:t> AIC-P</a:t>
            </a:r>
          </a:p>
        </p:txBody>
      </p:sp>
      <p:sp>
        <p:nvSpPr>
          <p:cNvPr id="3" name="Content Placeholder 2"/>
          <p:cNvSpPr>
            <a:spLocks noGrp="1"/>
          </p:cNvSpPr>
          <p:nvPr>
            <p:ph sz="half" idx="1"/>
          </p:nvPr>
        </p:nvSpPr>
        <p:spPr>
          <a:xfrm>
            <a:off x="838200" y="1158240"/>
            <a:ext cx="5181600" cy="5407660"/>
          </a:xfrm>
        </p:spPr>
        <p:txBody>
          <a:bodyPr>
            <a:normAutofit fontScale="47500" lnSpcReduction="20000"/>
          </a:bodyPr>
          <a:lstStyle/>
          <a:p>
            <a:endParaRPr lang="en-US"/>
          </a:p>
          <a:p>
            <a:r>
              <a:rPr lang="en-US"/>
              <a:t>Go to start of metadata</a:t>
            </a:r>
          </a:p>
          <a:p>
            <a:r>
              <a:rPr lang="en-US"/>
              <a:t>Install Docker before building Installing Docker</a:t>
            </a:r>
          </a:p>
          <a:p>
            <a:r>
              <a:rPr lang="en-US"/>
              <a:t>Setting up the environment for Ubuntu 18.04</a:t>
            </a:r>
          </a:p>
          <a:p>
            <a:r>
              <a:rPr lang="en-US"/>
              <a:t>Environment setup</a:t>
            </a:r>
          </a:p>
          <a:p>
            <a:r>
              <a:rPr lang="en-US"/>
              <a:t>$ sudo apt-get remove openjdk-* icedtea-*</a:t>
            </a:r>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p>
          <a:p>
            <a:r>
              <a:rPr lang="en-US"/>
              <a:t>$ sudo apt-get install -y python-pip libyaml-dev</a:t>
            </a:r>
          </a:p>
          <a:p>
            <a:r>
              <a:rPr lang="en-US"/>
              <a:t>$ sudo pip install prettytable Mako pyaml dateutils --upgrade</a:t>
            </a:r>
          </a:p>
          <a:p>
            <a:r>
              <a:rPr lang="en-US"/>
              <a:t>$ sudo apt -y install git-lfs</a:t>
            </a:r>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47500" lnSpcReduction="20000"/>
          </a:bodyPr>
          <a:lstStyle/>
          <a:p>
            <a:r>
              <a:rPr lang="en-US"/>
              <a:t>Setting up the environment for Ubuntu 19.04</a:t>
            </a:r>
          </a:p>
          <a:p>
            <a:r>
              <a:rPr lang="en-US"/>
              <a:t>Do everything above for 18.04 plus this:</a:t>
            </a:r>
          </a:p>
          <a:p>
            <a:r>
              <a:rPr lang="en-US"/>
              <a:t>Environment setup</a:t>
            </a:r>
          </a:p>
          <a:p>
            <a:r>
              <a:rPr lang="en-US"/>
              <a:t>$ sudo apt -y install libtinfo5 libncurses5</a:t>
            </a:r>
          </a:p>
          <a:p>
            <a:r>
              <a:rPr lang="en-US"/>
              <a:t>Downloading the code</a:t>
            </a:r>
          </a:p>
          <a:p>
            <a:r>
              <a:rPr lang="en-US"/>
              <a:t>Download the Code</a:t>
            </a:r>
          </a:p>
          <a:p>
            <a:r>
              <a:rPr lang="en-US"/>
              <a:t>$ mkdir ~/bin &amp;&amp; curl http://commondatastorage.googleapis.com/git-repo-downloads/repo &gt; ~/bin/repo &amp;&amp; chmod a+x ~/bin/repo</a:t>
            </a:r>
          </a:p>
          <a:p>
            <a:r>
              <a:rPr lang="en-US"/>
              <a:t>$ vi ~/.bashrc  # to add following lines</a:t>
            </a:r>
          </a:p>
          <a:p>
            <a:r>
              <a:rPr lang="en-US"/>
              <a:t>export PATH=~/bin:$PATH</a:t>
            </a:r>
          </a:p>
          <a:p>
            <a:r>
              <a:rPr lang="en-US"/>
              <a:t>export USE_CCACHE=1</a:t>
            </a:r>
          </a:p>
          <a:p>
            <a:r>
              <a:rPr lang="en-US"/>
              <a:t>$ source ~/.bashrc</a:t>
            </a:r>
          </a:p>
          <a:p>
            <a:r>
              <a:rPr lang="en-US"/>
              <a:t>$ mkdir -p ~/android &amp;&amp; cd ~/android</a:t>
            </a:r>
          </a:p>
          <a:p>
            <a:r>
              <a:rPr lang="en-US"/>
              <a:t>$ repo init --depth=1 -u https://github.com/projectceladon/manifest -b celadon/p/mr0/master -m cic</a:t>
            </a:r>
          </a:p>
          <a:p>
            <a:r>
              <a:rPr lang="en-US"/>
              <a:t>$ repo sync -c --no-tags -j8</a:t>
            </a:r>
          </a:p>
          <a:p>
            <a:r>
              <a:rPr lang="en-US"/>
              <a:t>Compiling the code</a:t>
            </a:r>
          </a:p>
          <a:p>
            <a:r>
              <a:rPr lang="en-US"/>
              <a:t>Compiling the code</a:t>
            </a:r>
          </a:p>
          <a:p>
            <a:r>
              <a:rPr lang="en-US"/>
              <a:t>$ source build/envsetup.sh</a:t>
            </a:r>
          </a:p>
          <a:p>
            <a:r>
              <a:rPr lang="en-US"/>
              <a:t>$ lunch</a:t>
            </a:r>
          </a:p>
          <a:p>
            <a:r>
              <a:rPr lang="en-US"/>
              <a:t>&lt;select 52 for now: cic{dev_userdebug}&gt;</a:t>
            </a:r>
          </a:p>
          <a:p>
            <a:r>
              <a:rPr lang="en-US"/>
              <a:t>$ make -j8 aic</a:t>
            </a:r>
          </a:p>
          <a:p>
            <a:r>
              <a:rPr lang="en-US"/>
              <a:t>&lt; Output will be at: ~/android/out/target/product/cic_dev/ &gt;</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- 1</a:t>
            </a:r>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r>
              <a:rPr lang="x-none" altLang="en-US"/>
              <a:t>Purpose: I</a:t>
            </a:r>
            <a:r>
              <a:rPr lang="en-US"/>
              <a:t>solate CPU core to guarantee a performance for a time-critical service. The below configuration is an example how to isolate CPU on Android M for Audio AVB at BXT-P platform.</a:t>
            </a:r>
          </a:p>
          <a:p>
            <a:r>
              <a:rPr lang="en-US"/>
              <a:t>Platform CPU info</a:t>
            </a:r>
          </a:p>
          <a:p>
            <a:pPr lvl="1"/>
            <a:r>
              <a:rPr lang="en-US"/>
              <a:t>Information about platform CPU and numer of cores can be obtained through command:</a:t>
            </a:r>
          </a:p>
          <a:p>
            <a:pPr marL="0" indent="0">
              <a:buNone/>
            </a:pPr>
            <a:r>
              <a:rPr lang="en-US"/>
              <a:t>&gt; cat /proc/cpuinfo</a:t>
            </a:r>
          </a:p>
          <a:p>
            <a:pPr lvl="1"/>
            <a:r>
              <a:rPr lang="en-US"/>
              <a:t>Isolated CPU's:</a:t>
            </a:r>
          </a:p>
          <a:p>
            <a:pPr marL="0" indent="0">
              <a:buNone/>
            </a:pPr>
            <a:r>
              <a:rPr lang="en-US"/>
              <a:t>&gt; cat /sys/devices/system/cpu/isolated</a:t>
            </a:r>
          </a:p>
          <a:p>
            <a:pPr lvl="1"/>
            <a:r>
              <a:rPr lang="en-US"/>
              <a:t>Available CPU's:</a:t>
            </a:r>
          </a:p>
          <a:p>
            <a:pPr marL="0" indent="0">
              <a:buNone/>
            </a:pPr>
            <a:r>
              <a:rPr lang="en-US"/>
              <a:t>&gt; cat /sys/devices/system/cpu/possible</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CPU Isolation</a:t>
            </a:r>
          </a:p>
          <a:p>
            <a:pPr fontAlgn="auto">
              <a:lnSpc>
                <a:spcPct val="150000"/>
              </a:lnSpc>
            </a:pPr>
            <a:r>
              <a:rPr lang="en-US"/>
              <a:t>The isolated CPU core will not be used for scheduling until an application or service directly will be assigned to that CPU (for example using taskset or cpuset).</a:t>
            </a:r>
          </a:p>
          <a:p>
            <a:pPr fontAlgn="auto">
              <a:lnSpc>
                <a:spcPct val="150000"/>
              </a:lnSpc>
            </a:pPr>
            <a:r>
              <a:rPr lang="en-US"/>
              <a:t>The CPU cores can be isolated by adding 'isolcpus' argument to Android kernel cmd line. It can be added for example at BoardConfig.mk:</a:t>
            </a:r>
          </a:p>
          <a:p>
            <a:pPr fontAlgn="auto">
              <a:lnSpc>
                <a:spcPct val="150000"/>
              </a:lnSpc>
            </a:pPr>
            <a:r>
              <a:rPr lang="en-US"/>
              <a:t>BOARD_KERNEL_CMDLINE += \ </a:t>
            </a:r>
          </a:p>
          <a:p>
            <a:pPr fontAlgn="auto">
              <a:lnSpc>
                <a:spcPct val="150000"/>
              </a:lnSpc>
            </a:pPr>
            <a:r>
              <a:rPr lang="en-US"/>
              <a:t> no_timer_check \  </a:t>
            </a:r>
          </a:p>
          <a:p>
            <a:pPr fontAlgn="auto">
              <a:lnSpc>
                <a:spcPct val="150000"/>
              </a:lnSpc>
            </a:pPr>
            <a:r>
              <a:rPr lang="en-US"/>
              <a:t>noxsaves \  </a:t>
            </a:r>
          </a:p>
          <a:p>
            <a:pPr fontAlgn="auto">
              <a:lnSpc>
                <a:spcPct val="150000"/>
              </a:lnSpc>
            </a:pPr>
            <a:r>
              <a:rPr lang="en-US"/>
              <a:t>reboot_panic=p,w \  </a:t>
            </a:r>
          </a:p>
          <a:p>
            <a:pPr fontAlgn="auto">
              <a:lnSpc>
                <a:spcPct val="150000"/>
              </a:lnSpc>
            </a:pPr>
            <a:r>
              <a:rPr lang="en-US"/>
              <a:t>cpu_init_udelay=10 \  </a:t>
            </a:r>
          </a:p>
          <a:p>
            <a:pPr fontAlgn="auto">
              <a:lnSpc>
                <a:spcPct val="150000"/>
              </a:lnSpc>
            </a:pPr>
            <a:r>
              <a:rPr lang="en-US"/>
              <a:t>i915.hpd_sense_invert=0x7 \  </a:t>
            </a:r>
          </a:p>
          <a:p>
            <a:pPr fontAlgn="auto">
              <a:lnSpc>
                <a:spcPct val="150000"/>
              </a:lnSpc>
            </a:pPr>
            <a:r>
              <a:rPr lang="en-US"/>
              <a:t>drm.debug=0xe \  </a:t>
            </a:r>
          </a:p>
          <a:p>
            <a:pPr fontAlgn="auto">
              <a:lnSpc>
                <a:spcPct val="150000"/>
              </a:lnSpc>
            </a:pPr>
            <a:r>
              <a:rPr lang="en-US"/>
              <a:t>isolcpus=2 \</a:t>
            </a:r>
          </a:p>
          <a:p>
            <a:pPr fontAlgn="auto">
              <a:lnSpc>
                <a:spcPct val="150000"/>
              </a:lnSpc>
            </a:pPr>
            <a:r>
              <a:rPr lang="en-US"/>
              <a:t> intel_iommu=off</a:t>
            </a:r>
          </a:p>
          <a:p>
            <a:pPr fontAlgn="auto">
              <a:lnSpc>
                <a:spcPct val="150000"/>
              </a:lnSpc>
            </a:pPr>
            <a:endParaRPr lang="en-US"/>
          </a:p>
          <a:p>
            <a:pPr fontAlgn="auto">
              <a:lnSpc>
                <a:spcPct val="150000"/>
              </a:lnSpc>
            </a:pPr>
            <a:r>
              <a:rPr lang="en-US"/>
              <a:t>Multiple CPU cores can be isolated by single argument, for example: isolcpus=2,3 will isolate core nr 2 and 3.</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- 2</a:t>
            </a:r>
          </a:p>
        </p:txBody>
      </p:sp>
      <p:sp>
        <p:nvSpPr>
          <p:cNvPr id="3" name="Content Placeholder 2"/>
          <p:cNvSpPr>
            <a:spLocks noGrp="1"/>
          </p:cNvSpPr>
          <p:nvPr>
            <p:ph sz="half" idx="1"/>
          </p:nvPr>
        </p:nvSpPr>
        <p:spPr>
          <a:xfrm>
            <a:off x="838200" y="895985"/>
            <a:ext cx="5181600" cy="5755640"/>
          </a:xfrm>
        </p:spPr>
        <p:txBody>
          <a:bodyPr>
            <a:normAutofit fontScale="60000" lnSpcReduction="20000"/>
          </a:bodyPr>
          <a:lstStyle/>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60000" lnSpcReduction="20000"/>
          </a:bodyPr>
          <a:lstStyle/>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p>
          <a:p>
            <a:pPr marL="0" indent="0" fontAlgn="auto">
              <a:lnSpc>
                <a:spcPct val="150000"/>
              </a:lnSpc>
              <a:buNone/>
            </a:pPr>
            <a:r>
              <a:rPr lang="en-US"/>
              <a:t>For example an audio cpuset with single core 2 assigned can be added by copying those lines to init.rc:</a:t>
            </a:r>
          </a:p>
          <a:p>
            <a:pPr marL="0" indent="0" fontAlgn="auto">
              <a:lnSpc>
                <a:spcPct val="150000"/>
              </a:lnSpc>
              <a:buNone/>
            </a:pPr>
            <a:r>
              <a:rPr lang="en-US"/>
              <a:t># create audio critical cpuset - dedicated core 2    </a:t>
            </a:r>
          </a:p>
          <a:p>
            <a:pPr marL="0" indent="0" fontAlgn="auto">
              <a:lnSpc>
                <a:spcPct val="150000"/>
              </a:lnSpc>
              <a:buNone/>
            </a:pPr>
            <a:r>
              <a:rPr lang="en-US"/>
              <a:t>mkdir /dev/cpuset/audio    </a:t>
            </a:r>
          </a:p>
          <a:p>
            <a:pPr marL="0" indent="0" fontAlgn="auto">
              <a:lnSpc>
                <a:spcPct val="150000"/>
              </a:lnSpc>
              <a:buNone/>
            </a:pPr>
            <a:r>
              <a:rPr lang="en-US"/>
              <a:t>write /dev/cpuset/audio/cpus 2    </a:t>
            </a:r>
          </a:p>
          <a:p>
            <a:pPr marL="0" indent="0" fontAlgn="auto">
              <a:lnSpc>
                <a:spcPct val="150000"/>
              </a:lnSpc>
              <a:buNone/>
            </a:pPr>
            <a:r>
              <a:rPr lang="en-US"/>
              <a:t>write /dev/cpuset/audio/mems 0    </a:t>
            </a:r>
          </a:p>
          <a:p>
            <a:pPr marL="0" indent="0" fontAlgn="auto">
              <a:lnSpc>
                <a:spcPct val="150000"/>
              </a:lnSpc>
              <a:buNone/>
            </a:pPr>
            <a:r>
              <a:rPr lang="en-US"/>
              <a:t>chown system system /dev/cpuset/audio    </a:t>
            </a:r>
          </a:p>
          <a:p>
            <a:pPr marL="0" indent="0" fontAlgn="auto">
              <a:lnSpc>
                <a:spcPct val="150000"/>
              </a:lnSpc>
              <a:buNone/>
            </a:pPr>
            <a:r>
              <a:rPr lang="en-US"/>
              <a:t>chown system system /dev/cpuset/audio/tasks    </a:t>
            </a:r>
          </a:p>
          <a:p>
            <a:pPr marL="0" indent="0" fontAlgn="auto">
              <a:lnSpc>
                <a:spcPct val="150000"/>
              </a:lnSpc>
              <a:buNone/>
            </a:pPr>
            <a:r>
              <a:rPr lang="en-US"/>
              <a:t>chmod 0666 /dev/cpuset/audio/tasks</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- 3</a:t>
            </a:r>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endParaR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Start service on selected cpuset</a:t>
            </a:r>
          </a:p>
          <a:p>
            <a:pPr marL="0" indent="0" fontAlgn="auto">
              <a:lnSpc>
                <a:spcPct val="150000"/>
              </a:lnSpc>
              <a:buNone/>
            </a:pPr>
            <a:r>
              <a:rPr lang="en-US"/>
              <a:t>Once the custom cpuset is defined the services started at Android boot (init.rc) can be directly assigned to it by using writepid command.</a:t>
            </a:r>
          </a:p>
          <a:p>
            <a:pPr marL="0" indent="0" fontAlgn="auto">
              <a:lnSpc>
                <a:spcPct val="150000"/>
              </a:lnSpc>
              <a:buNone/>
            </a:pPr>
            <a:r>
              <a:rPr lang="en-US"/>
              <a:t>For example to automatically start gptp sevice on newly created 'audio' cpuset  the init.rc has to be modified like that:</a:t>
            </a:r>
          </a:p>
          <a:p>
            <a:pPr marL="0" indent="0" fontAlgn="auto">
              <a:lnSpc>
                <a:spcPct val="150000"/>
              </a:lnSpc>
              <a:buNone/>
            </a:pPr>
            <a:r>
              <a:rPr lang="en-US"/>
              <a:t>service gptp /system/vendor/bin/daemon_cl_32 eth0 -R 200 -T -G root    </a:t>
            </a:r>
          </a:p>
          <a:p>
            <a:pPr marL="0" indent="0" fontAlgn="auto">
              <a:lnSpc>
                <a:spcPct val="150000"/>
              </a:lnSpc>
              <a:buNone/>
            </a:pPr>
            <a:r>
              <a:rPr lang="en-US"/>
              <a:t>class main    </a:t>
            </a:r>
          </a:p>
          <a:p>
            <a:pPr marL="0" indent="0" fontAlgn="auto">
              <a:lnSpc>
                <a:spcPct val="150000"/>
              </a:lnSpc>
              <a:buNone/>
            </a:pPr>
            <a:r>
              <a:rPr lang="en-US"/>
              <a:t>user root    </a:t>
            </a:r>
          </a:p>
          <a:p>
            <a:pPr marL="0" indent="0" fontAlgn="auto">
              <a:lnSpc>
                <a:spcPct val="150000"/>
              </a:lnSpc>
              <a:buNone/>
            </a:pPr>
            <a:r>
              <a:rPr lang="en-US"/>
              <a:t>priority -19    </a:t>
            </a:r>
          </a:p>
          <a:p>
            <a:pPr marL="0" indent="0" fontAlgn="auto">
              <a:lnSpc>
                <a:spcPct val="150000"/>
              </a:lnSpc>
              <a:buNone/>
            </a:pPr>
            <a:r>
              <a:rPr lang="en-US"/>
              <a:t>group root audio net_raw net_admin inet    </a:t>
            </a:r>
          </a:p>
          <a:p>
            <a:pPr marL="0" indent="0" fontAlgn="auto">
              <a:lnSpc>
                <a:spcPct val="150000"/>
              </a:lnSpc>
              <a:buNone/>
            </a:pPr>
            <a:r>
              <a:rPr lang="en-US"/>
              <a:t>writepid /dev/cpuset/audio/tasks    </a:t>
            </a:r>
          </a:p>
          <a:p>
            <a:pPr marL="0" indent="0" fontAlgn="auto">
              <a:lnSpc>
                <a:spcPct val="150000"/>
              </a:lnSpc>
              <a:buNone/>
            </a:pPr>
            <a:r>
              <a:rPr lang="en-US"/>
              <a:t>disabled</a:t>
            </a:r>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p>
          <a:p>
            <a:pPr marL="0" indent="0" fontAlgn="auto">
              <a:lnSpc>
                <a:spcPct val="150000"/>
              </a:lnSpc>
              <a:buNone/>
            </a:pPr>
            <a:r>
              <a:rPr lang="en-US"/>
              <a:t>&gt; cat /dev/cpuset/audio/tasks  </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- 1</a:t>
            </a:r>
          </a:p>
        </p:txBody>
      </p:sp>
      <p:sp>
        <p:nvSpPr>
          <p:cNvPr id="3" name="Content Placeholder 2"/>
          <p:cNvSpPr>
            <a:spLocks noGrp="1"/>
          </p:cNvSpPr>
          <p:nvPr>
            <p:ph sz="half" idx="1"/>
          </p:nvPr>
        </p:nvSpPr>
        <p:spPr>
          <a:xfrm>
            <a:off x="838200" y="1021715"/>
            <a:ext cx="5181600" cy="5673725"/>
          </a:xfrm>
        </p:spPr>
        <p:txBody>
          <a:bodyPr>
            <a:normAutofit fontScale="45000" lnSpcReduction="20000"/>
          </a:bodyPr>
          <a:lstStyle/>
          <a:p>
            <a:pPr fontAlgn="auto">
              <a:lnSpc>
                <a:spcPct val="150000"/>
              </a:lnSpc>
            </a:pPr>
            <a:r>
              <a:rPr lang="en-US"/>
              <a:t>在 Android 开发中，程序 Crash 分三种情况：</a:t>
            </a:r>
          </a:p>
          <a:p>
            <a:pPr lvl="1" fontAlgn="auto">
              <a:lnSpc>
                <a:spcPct val="150000"/>
              </a:lnSpc>
            </a:pPr>
            <a:r>
              <a:rPr lang="en-US"/>
              <a:t>未捕获的异常</a:t>
            </a:r>
          </a:p>
          <a:p>
            <a:pPr lvl="2" fontAlgn="auto">
              <a:lnSpc>
                <a:spcPct val="150000"/>
              </a:lnSpc>
            </a:pPr>
            <a:r>
              <a:rPr lang="en-US"/>
              <a:t>其中未捕获的异常根据 logcat 打印的堆栈信息很容易定位错误。</a:t>
            </a:r>
          </a:p>
          <a:p>
            <a:pPr lvl="1" fontAlgn="auto">
              <a:lnSpc>
                <a:spcPct val="150000"/>
              </a:lnSpc>
            </a:pPr>
            <a:r>
              <a:rPr lang="en-US"/>
              <a:t>ANR（Application Not Responding）</a:t>
            </a:r>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p>
          <a:p>
            <a:pPr lvl="1" fontAlgn="auto">
              <a:lnSpc>
                <a:spcPct val="150000"/>
              </a:lnSpc>
            </a:pPr>
            <a:r>
              <a:rPr lang="en-US"/>
              <a:t>闪退（NDK 程序引发错误）</a:t>
            </a:r>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p>
        </p:txBody>
      </p:sp>
      <p:sp>
        <p:nvSpPr>
          <p:cNvPr id="4" name="Content Placeholder 3"/>
          <p:cNvSpPr>
            <a:spLocks noGrp="1"/>
          </p:cNvSpPr>
          <p:nvPr>
            <p:ph sz="half" idx="2"/>
          </p:nvPr>
        </p:nvSpPr>
        <p:spPr>
          <a:xfrm>
            <a:off x="6172200" y="928370"/>
            <a:ext cx="5181600" cy="5735955"/>
          </a:xfrm>
        </p:spPr>
        <p:txBody>
          <a:bodyPr>
            <a:normAutofit fontScale="45000" lnSpcReduction="20000"/>
          </a:bodyPr>
          <a:lstStyle/>
          <a:p>
            <a:pPr fontAlgn="auto">
              <a:lnSpc>
                <a:spcPct val="100000"/>
              </a:lnSpc>
            </a:pPr>
            <a:r>
              <a:rPr lang="en-US"/>
              <a:t>Tombstone</a:t>
            </a:r>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p>
          <a:p>
            <a:pPr lvl="2" fontAlgn="auto">
              <a:lnSpc>
                <a:spcPct val="100000"/>
              </a:lnSpc>
            </a:pPr>
            <a:r>
              <a:rPr lang="en-US"/>
              <a:t>忽略该信号。</a:t>
            </a:r>
          </a:p>
          <a:p>
            <a:pPr lvl="2" fontAlgn="auto">
              <a:lnSpc>
                <a:spcPct val="100000"/>
              </a:lnSpc>
            </a:pPr>
            <a:r>
              <a:rPr lang="en-US"/>
              <a:t>捕捉该信号并执行对应的信号处理函数(signal handler)。</a:t>
            </a:r>
          </a:p>
          <a:p>
            <a:pPr lvl="2" fontAlgn="auto">
              <a:lnSpc>
                <a:spcPct val="100000"/>
              </a:lnSpc>
            </a:pPr>
            <a:r>
              <a:rPr lang="en-US"/>
              <a:t>执行该信号的缺省操作(如 SIGSEGV， 其缺省操作是终止进程)。</a:t>
            </a:r>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p>
          <a:p>
            <a:pPr marL="0" lvl="0" indent="0" fontAlgn="auto">
              <a:lnSpc>
                <a:spcPct val="100000"/>
              </a:lnSpc>
              <a:buNone/>
            </a:pPr>
            <a:r>
              <a:rPr lang="en-US"/>
              <a:t>tombstone 文件它主要由下面几部分组成：</a:t>
            </a:r>
          </a:p>
          <a:p>
            <a:pPr marL="0" lvl="0" indent="0" fontAlgn="auto">
              <a:lnSpc>
                <a:spcPct val="100000"/>
              </a:lnSpc>
              <a:buNone/>
            </a:pPr>
            <a:r>
              <a:rPr lang="en-US"/>
              <a:t>    Build fingerprint</a:t>
            </a:r>
          </a:p>
          <a:p>
            <a:pPr marL="0" lvl="0" indent="0" fontAlgn="auto">
              <a:lnSpc>
                <a:spcPct val="100000"/>
              </a:lnSpc>
              <a:buNone/>
            </a:pPr>
            <a:r>
              <a:rPr lang="en-US"/>
              <a:t>    Crashed process and PIDs</a:t>
            </a:r>
          </a:p>
          <a:p>
            <a:pPr marL="0" lvl="0" indent="0" fontAlgn="auto">
              <a:lnSpc>
                <a:spcPct val="100000"/>
              </a:lnSpc>
              <a:buNone/>
            </a:pPr>
            <a:r>
              <a:rPr lang="en-US"/>
              <a:t>    Terminated signal and fault address</a:t>
            </a:r>
          </a:p>
          <a:p>
            <a:pPr marL="0" lvl="0" indent="0" fontAlgn="auto">
              <a:lnSpc>
                <a:spcPct val="100000"/>
              </a:lnSpc>
              <a:buNone/>
            </a:pPr>
            <a:r>
              <a:rPr lang="en-US"/>
              <a:t>    CPU registers</a:t>
            </a:r>
          </a:p>
          <a:p>
            <a:pPr marL="0" lvl="0" indent="0" fontAlgn="auto">
              <a:lnSpc>
                <a:spcPct val="100000"/>
              </a:lnSpc>
              <a:buNone/>
            </a:pPr>
            <a:r>
              <a:rPr lang="en-US"/>
              <a:t>    Call stack</a:t>
            </a:r>
          </a:p>
          <a:p>
            <a:pPr marL="0" lvl="0" indent="0" fontAlgn="auto">
              <a:lnSpc>
                <a:spcPct val="100000"/>
              </a:lnSpc>
              <a:buNone/>
            </a:pPr>
            <a:r>
              <a:rPr lang="en-US"/>
              <a:t>    Stack content of each call</a:t>
            </a:r>
          </a:p>
          <a:p>
            <a:pPr marL="0" lvl="0" indent="0" fontAlgn="auto">
              <a:lnSpc>
                <a:spcPct val="100000"/>
              </a:lnSpc>
              <a:buNone/>
            </a:pPr>
            <a:r>
              <a:rPr lang="en-US"/>
              <a:t>最主要的就是分析 Crashed process and PIDs、Terminated signal and fault address和Call stack 部分。</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- 2</a:t>
            </a:r>
          </a:p>
        </p:txBody>
      </p:sp>
      <p:sp>
        <p:nvSpPr>
          <p:cNvPr id="3" name="Content Placeholder 2"/>
          <p:cNvSpPr>
            <a:spLocks noGrp="1"/>
          </p:cNvSpPr>
          <p:nvPr>
            <p:ph sz="half" idx="1"/>
          </p:nvPr>
        </p:nvSpPr>
        <p:spPr>
          <a:xfrm>
            <a:off x="838200" y="1021715"/>
            <a:ext cx="5181600" cy="5673725"/>
          </a:xfrm>
        </p:spPr>
        <p:txBody>
          <a:bodyPr>
            <a:normAutofit fontScale="30000" lnSpcReduction="20000"/>
          </a:bodyPr>
          <a:lstStyle/>
          <a:p>
            <a:pPr fontAlgn="auto">
              <a:lnSpc>
                <a:spcPct val="150000"/>
              </a:lnSpc>
            </a:pPr>
            <a:r>
              <a:rPr lang="en-US"/>
              <a:t>Crashed process and PIDs 信息</a:t>
            </a:r>
          </a:p>
          <a:p>
            <a:pPr lvl="1" fontAlgn="auto">
              <a:lnSpc>
                <a:spcPct val="150000"/>
              </a:lnSpc>
            </a:pPr>
            <a:r>
              <a:rPr lang="en-US"/>
              <a:t>如果 pid 等于 tid ，那么就说明这个程序是在主线程中 Crash 掉的，name 的属性则表示 Crash 进程的名称以及在文件系统中位置。</a:t>
            </a:r>
          </a:p>
          <a:p>
            <a:pPr lvl="0" fontAlgn="auto">
              <a:lnSpc>
                <a:spcPct val="150000"/>
              </a:lnSpc>
            </a:pPr>
            <a:r>
              <a:rPr lang="en-US"/>
              <a:t>Terminated signal and fault address 信息</a:t>
            </a:r>
          </a:p>
          <a:p>
            <a:pPr lvl="0" fontAlgn="auto">
              <a:lnSpc>
                <a:spcPct val="150000"/>
              </a:lnSpc>
            </a:pPr>
            <a:r>
              <a:rPr lang="en-US"/>
              <a:t>tombstone 文件中的第 6 行中我们可以看到程序是因为什么信号导致了 Crash 以及出现错误的地址，如下所示：signal 11 (SIGSEGV), code 1 (SEGV_MAPERR), fault addr 0x4</a:t>
            </a:r>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p>
        </p:txBody>
      </p:sp>
      <p:sp>
        <p:nvSpPr>
          <p:cNvPr id="4" name="Content Placeholder 3"/>
          <p:cNvSpPr>
            <a:spLocks noGrp="1"/>
          </p:cNvSpPr>
          <p:nvPr>
            <p:ph sz="half" idx="2"/>
          </p:nvPr>
        </p:nvSpPr>
        <p:spPr>
          <a:xfrm>
            <a:off x="6172200" y="928370"/>
            <a:ext cx="5181600" cy="5735955"/>
          </a:xfrm>
        </p:spPr>
        <p:txBody>
          <a:bodyPr>
            <a:normAutofit fontScale="30000" lnSpcReduction="20000"/>
          </a:bodyPr>
          <a:lstStyle/>
          <a:p>
            <a:pPr fontAlgn="auto">
              <a:lnSpc>
                <a:spcPct val="100000"/>
              </a:lnSpc>
            </a:pPr>
            <a:r>
              <a:rPr lang="en-US"/>
              <a:t>Tombstone</a:t>
            </a:r>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p>
          <a:p>
            <a:pPr lvl="2" fontAlgn="auto">
              <a:lnSpc>
                <a:spcPct val="100000"/>
              </a:lnSpc>
            </a:pPr>
            <a:r>
              <a:rPr lang="en-US"/>
              <a:t>忽略该信号。</a:t>
            </a:r>
          </a:p>
          <a:p>
            <a:pPr lvl="2" fontAlgn="auto">
              <a:lnSpc>
                <a:spcPct val="100000"/>
              </a:lnSpc>
            </a:pPr>
            <a:r>
              <a:rPr lang="en-US"/>
              <a:t>捕捉该信号并执行对应的信号处理函数(signal handler)。</a:t>
            </a:r>
          </a:p>
          <a:p>
            <a:pPr lvl="2" fontAlgn="auto">
              <a:lnSpc>
                <a:spcPct val="100000"/>
              </a:lnSpc>
            </a:pPr>
            <a:r>
              <a:rPr lang="en-US"/>
              <a:t>执行该信号的缺省操作(如 SIGSEGV， 其缺省操作是终止进程)。</a:t>
            </a:r>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p>
          <a:p>
            <a:pPr marL="0" lvl="0" indent="0" fontAlgn="auto">
              <a:lnSpc>
                <a:spcPct val="100000"/>
              </a:lnSpc>
              <a:buNone/>
            </a:pPr>
            <a:r>
              <a:rPr lang="en-US"/>
              <a:t>tombstone 文件它主要由下面几部分组成：</a:t>
            </a:r>
          </a:p>
          <a:p>
            <a:pPr marL="0" lvl="0" indent="0" fontAlgn="auto">
              <a:lnSpc>
                <a:spcPct val="100000"/>
              </a:lnSpc>
              <a:buNone/>
            </a:pPr>
            <a:r>
              <a:rPr lang="en-US"/>
              <a:t>    Build fingerprint</a:t>
            </a:r>
          </a:p>
          <a:p>
            <a:pPr marL="0" lvl="0" indent="0" fontAlgn="auto">
              <a:lnSpc>
                <a:spcPct val="100000"/>
              </a:lnSpc>
              <a:buNone/>
            </a:pPr>
            <a:r>
              <a:rPr lang="en-US"/>
              <a:t>    Crashed process and PIDs</a:t>
            </a:r>
          </a:p>
          <a:p>
            <a:pPr marL="0" lvl="0" indent="0" fontAlgn="auto">
              <a:lnSpc>
                <a:spcPct val="100000"/>
              </a:lnSpc>
              <a:buNone/>
            </a:pPr>
            <a:r>
              <a:rPr lang="en-US"/>
              <a:t>    Terminated signal and fault address</a:t>
            </a:r>
          </a:p>
          <a:p>
            <a:pPr marL="0" lvl="0" indent="0" fontAlgn="auto">
              <a:lnSpc>
                <a:spcPct val="100000"/>
              </a:lnSpc>
              <a:buNone/>
            </a:pPr>
            <a:r>
              <a:rPr lang="en-US"/>
              <a:t>    CPU registers</a:t>
            </a:r>
          </a:p>
          <a:p>
            <a:pPr marL="0" lvl="0" indent="0" fontAlgn="auto">
              <a:lnSpc>
                <a:spcPct val="100000"/>
              </a:lnSpc>
              <a:buNone/>
            </a:pPr>
            <a:r>
              <a:rPr lang="en-US"/>
              <a:t>    Call stack</a:t>
            </a:r>
          </a:p>
          <a:p>
            <a:pPr marL="0" lvl="0" indent="0" fontAlgn="auto">
              <a:lnSpc>
                <a:spcPct val="100000"/>
              </a:lnSpc>
              <a:buNone/>
            </a:pPr>
            <a:r>
              <a:rPr lang="en-US"/>
              <a:t>    Stack content of each call</a:t>
            </a:r>
          </a:p>
          <a:p>
            <a:pPr marL="0" lvl="0" indent="0" fontAlgn="auto">
              <a:lnSpc>
                <a:spcPct val="100000"/>
              </a:lnSpc>
              <a:buNone/>
            </a:pPr>
            <a:r>
              <a:rPr lang="en-US"/>
              <a:t>最主要的就是分析 Crashed process and PIDs、Terminated signal and fault address和Call stack 部分。</a:t>
            </a:r>
          </a:p>
          <a:p>
            <a:pPr marL="0" lvl="0" indent="0" fontAlgn="auto">
              <a:lnSpc>
                <a:spcPct val="100000"/>
              </a:lnSpc>
              <a:buNone/>
            </a:pPr>
            <a:r>
              <a:rPr lang="en-US"/>
              <a:t>tombstone 文件中的第 6 行中我们可以看到程序是因为什么信号导致了 Crash 以及出现错误的地址，如下所示：</a:t>
            </a:r>
          </a:p>
          <a:p>
            <a:pPr marL="0" lvl="0" indent="0" fontAlgn="auto">
              <a:lnSpc>
                <a:spcPct val="100000"/>
              </a:lnSpc>
              <a:buNone/>
            </a:pPr>
            <a:endParaRPr lang="en-US"/>
          </a:p>
          <a:p>
            <a:pPr marL="0" lvl="0" indent="0" fontAlgn="auto">
              <a:lnSpc>
                <a:spcPct val="100000"/>
              </a:lnSpc>
              <a:buNone/>
            </a:pPr>
            <a:r>
              <a:rPr lang="en-US"/>
              <a:t>signal 11 (SIGSEGV), code 1 (SEGV_MAPERR), fault addr 0x4</a:t>
            </a:r>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- 3</a:t>
            </a:r>
          </a:p>
        </p:txBody>
      </p:sp>
      <p:sp>
        <p:nvSpPr>
          <p:cNvPr id="3" name="Content Placeholder 2"/>
          <p:cNvSpPr>
            <a:spLocks noGrp="1"/>
          </p:cNvSpPr>
          <p:nvPr>
            <p:ph sz="half" idx="1"/>
          </p:nvPr>
        </p:nvSpPr>
        <p:spPr>
          <a:xfrm>
            <a:off x="838200" y="1021715"/>
            <a:ext cx="5181600" cy="5673725"/>
          </a:xfrm>
        </p:spPr>
        <p:txBody>
          <a:bodyPr>
            <a:normAutofit fontScale="42500" lnSpcReduction="20000"/>
          </a:bodyPr>
          <a:lstStyle/>
          <a:p>
            <a:pPr fontAlgn="auto">
              <a:lnSpc>
                <a:spcPct val="150000"/>
              </a:lnSpc>
            </a:pPr>
            <a:r>
              <a:rPr lang="en-US"/>
              <a:t>Android Debugging Guide</a:t>
            </a:r>
          </a:p>
          <a:p>
            <a:pPr fontAlgn="auto">
              <a:lnSpc>
                <a:spcPct val="150000"/>
              </a:lnSpc>
            </a:pPr>
            <a:r>
              <a:rPr lang="en-US"/>
              <a:t>debuggerd</a:t>
            </a:r>
          </a:p>
          <a:p>
            <a:pPr marL="0" indent="0" fontAlgn="auto">
              <a:lnSpc>
                <a:spcPct val="150000"/>
              </a:lnSpc>
              <a:buNone/>
            </a:pPr>
            <a:r>
              <a:rPr lang="en-US"/>
              <a:t>The easiest way to get backtrace of a process is to use debuggerd command.</a:t>
            </a:r>
          </a:p>
          <a:p>
            <a:pPr marL="0" indent="0" fontAlgn="auto">
              <a:lnSpc>
                <a:spcPct val="150000"/>
              </a:lnSpc>
              <a:buNone/>
            </a:pPr>
            <a:r>
              <a:rPr lang="en-US"/>
              <a:t>    debuggerd PID - generates a full tombstone of a process</a:t>
            </a:r>
          </a:p>
          <a:p>
            <a:pPr marL="0" indent="0" fontAlgn="auto">
              <a:lnSpc>
                <a:spcPct val="150000"/>
              </a:lnSpc>
              <a:buNone/>
            </a:pPr>
            <a:r>
              <a:rPr lang="en-US"/>
              <a:t>    debuggerd -b PID - generates just a backtrace</a:t>
            </a:r>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p>
          <a:p>
            <a:pPr marL="0" indent="0" fontAlgn="auto">
              <a:lnSpc>
                <a:spcPct val="150000"/>
              </a:lnSpc>
              <a:buNone/>
            </a:pPr>
            <a:r>
              <a:rPr lang="en-US"/>
              <a:t>Process.killProcess(Process.myPid());</a:t>
            </a:r>
          </a:p>
          <a:p>
            <a:pPr marL="0" indent="0" fontAlgn="auto">
              <a:lnSpc>
                <a:spcPct val="150000"/>
              </a:lnSpc>
              <a:buNone/>
            </a:pPr>
            <a:r>
              <a:rPr lang="en-US"/>
              <a:t>System.exit(10);</a:t>
            </a:r>
          </a:p>
          <a:p>
            <a:pPr marL="0" indent="0" fontAlgn="auto">
              <a:lnSpc>
                <a:spcPct val="150000"/>
              </a:lnSpc>
              <a:buNone/>
            </a:pPr>
            <a:r>
              <a:rPr lang="en-US"/>
              <a:t>To suspend a process in case of a crash instead of killing it you may set:</a:t>
            </a:r>
          </a:p>
          <a:p>
            <a:pPr marL="0" indent="0" fontAlgn="auto">
              <a:lnSpc>
                <a:spcPct val="150000"/>
              </a:lnSpc>
              <a:buNone/>
            </a:pPr>
            <a:endParaRPr lang="en-US"/>
          </a:p>
          <a:p>
            <a:pPr marL="0" indent="0" fontAlgn="auto">
              <a:lnSpc>
                <a:spcPct val="150000"/>
              </a:lnSpc>
              <a:buNone/>
            </a:pPr>
            <a:r>
              <a:rPr lang="en-US"/>
              <a:t>adb shell setprop debug.debuggerd.wait_for_gdb true</a:t>
            </a:r>
          </a:p>
        </p:txBody>
      </p:sp>
      <p:sp>
        <p:nvSpPr>
          <p:cNvPr id="4" name="Content Placeholder 3"/>
          <p:cNvSpPr>
            <a:spLocks noGrp="1"/>
          </p:cNvSpPr>
          <p:nvPr>
            <p:ph sz="half" idx="2"/>
          </p:nvPr>
        </p:nvSpPr>
        <p:spPr>
          <a:xfrm>
            <a:off x="6172200" y="928370"/>
            <a:ext cx="5181600" cy="5735955"/>
          </a:xfrm>
        </p:spPr>
        <p:txBody>
          <a:bodyPr>
            <a:normAutofit fontScale="42500" lnSpcReduction="20000"/>
          </a:bodyPr>
          <a:lstStyle/>
          <a:p>
            <a:pPr marL="0" lvl="0" indent="0" fontAlgn="auto">
              <a:lnSpc>
                <a:spcPct val="100000"/>
              </a:lnSpc>
              <a:buNone/>
            </a:pPr>
            <a:r>
              <a:rPr lang="x-none" altLang="en-US" sz="2000"/>
              <a:t>For gdb script file reference:</a:t>
            </a:r>
          </a:p>
          <a:p>
            <a:pPr marL="0" lvl="0" indent="0" fontAlgn="auto">
              <a:lnSpc>
                <a:spcPct val="100000"/>
              </a:lnSpc>
              <a:buNone/>
            </a:pPr>
            <a:r>
              <a:rPr lang="x-none" altLang="en-US" sz="1800"/>
              <a:t>https://github.com/projectceladon/celadon-documentation/blob/master/blob/celadon_gdb.sh</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304165"/>
          </a:xfrm>
        </p:spPr>
        <p:txBody>
          <a:bodyPr>
            <a:normAutofit fontScale="90000"/>
          </a:bodyPr>
          <a:lstStyle/>
          <a:p>
            <a:r>
              <a:rPr lang="x-none" altLang="en-US" sz="3200"/>
              <a:t>Intel Celadon Build</a:t>
            </a:r>
          </a:p>
        </p:txBody>
      </p:sp>
      <p:sp>
        <p:nvSpPr>
          <p:cNvPr id="3" name="Content Placeholder 2"/>
          <p:cNvSpPr>
            <a:spLocks noGrp="1"/>
          </p:cNvSpPr>
          <p:nvPr>
            <p:ph sz="half" idx="1"/>
          </p:nvPr>
        </p:nvSpPr>
        <p:spPr>
          <a:xfrm>
            <a:off x="838200" y="1004570"/>
            <a:ext cx="5181600" cy="5172710"/>
          </a:xfrm>
        </p:spPr>
        <p:txBody>
          <a:bodyPr/>
          <a:lstStyle/>
          <a:p>
            <a:r>
              <a:rPr lang="en-US" sz="1800"/>
              <a:t>device/intel/mixins/mixin-update -s device/intel/project-celadon/cel_apl/mixins.spec</a:t>
            </a:r>
          </a:p>
          <a:p>
            <a:r>
              <a:rPr lang="en-US" sz="1800"/>
              <a:t>source build/envsetup.sh</a:t>
            </a:r>
          </a:p>
          <a:p>
            <a:r>
              <a:rPr lang="en-US" sz="1800"/>
              <a:t>lunch cel_apl-userdebug</a:t>
            </a:r>
          </a:p>
          <a:p>
            <a:r>
              <a:rPr lang="en-US" sz="1800"/>
              <a:t>make SPARSE_IMG=true flashfiles -j8</a:t>
            </a:r>
          </a:p>
        </p:txBody>
      </p:sp>
      <p:sp>
        <p:nvSpPr>
          <p:cNvPr id="4" name="Content Placeholder 3"/>
          <p:cNvSpPr>
            <a:spLocks noGrp="1"/>
          </p:cNvSpPr>
          <p:nvPr>
            <p:ph sz="half" idx="2"/>
          </p:nvPr>
        </p:nvSpPr>
        <p:spPr>
          <a:xfrm>
            <a:off x="6172200" y="279400"/>
            <a:ext cx="5181600" cy="5897880"/>
          </a:xfrm>
        </p:spPr>
        <p:txBody>
          <a:bodyPr/>
          <a:lstStyle/>
          <a:p>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2913"/>
          </a:xfrm>
        </p:spPr>
        <p:txBody>
          <a:bodyPr/>
          <a:lstStyle/>
          <a:p>
            <a:r>
              <a:rPr lang="en-US" dirty="0" smtClean="0"/>
              <a:t>Android Security Overview</a:t>
            </a:r>
            <a:endParaRPr lang="en-US" dirty="0"/>
          </a:p>
        </p:txBody>
      </p:sp>
      <p:sp>
        <p:nvSpPr>
          <p:cNvPr id="3" name="Content Placeholder 2"/>
          <p:cNvSpPr>
            <a:spLocks noGrp="1"/>
          </p:cNvSpPr>
          <p:nvPr>
            <p:ph sz="half" idx="1"/>
          </p:nvPr>
        </p:nvSpPr>
        <p:spPr/>
        <p:txBody>
          <a:bodyPr>
            <a:normAutofit/>
          </a:bodyPr>
          <a:lstStyle/>
          <a:p>
            <a:r>
              <a:rPr lang="en-US" dirty="0" smtClean="0"/>
              <a:t>Features</a:t>
            </a:r>
          </a:p>
          <a:p>
            <a:pPr lvl="1"/>
            <a:r>
              <a:rPr lang="en-US" dirty="0" smtClean="0"/>
              <a:t>Encryption</a:t>
            </a:r>
          </a:p>
          <a:p>
            <a:pPr lvl="1"/>
            <a:r>
              <a:rPr lang="en-US" dirty="0" smtClean="0"/>
              <a:t>Fingerprint</a:t>
            </a:r>
          </a:p>
          <a:p>
            <a:pPr lvl="1"/>
            <a:r>
              <a:rPr lang="en-US" dirty="0" smtClean="0"/>
              <a:t>Gatekeeper</a:t>
            </a:r>
          </a:p>
          <a:p>
            <a:pPr lvl="1"/>
            <a:r>
              <a:rPr lang="en-US" dirty="0" err="1" smtClean="0"/>
              <a:t>Keystore</a:t>
            </a:r>
            <a:endParaRPr lang="en-US" dirty="0" smtClean="0"/>
          </a:p>
          <a:p>
            <a:pPr lvl="1"/>
            <a:r>
              <a:rPr lang="en-US" dirty="0" err="1" smtClean="0"/>
              <a:t>SELinux</a:t>
            </a:r>
            <a:endParaRPr lang="en-US" dirty="0" smtClean="0"/>
          </a:p>
          <a:p>
            <a:pPr lvl="1"/>
            <a:r>
              <a:rPr lang="en-US" dirty="0" smtClean="0"/>
              <a:t>Signing</a:t>
            </a:r>
          </a:p>
          <a:p>
            <a:pPr lvl="1"/>
            <a:r>
              <a:rPr lang="en-US" dirty="0" smtClean="0"/>
              <a:t>TEE</a:t>
            </a:r>
          </a:p>
          <a:p>
            <a:pPr lvl="1"/>
            <a:r>
              <a:rPr lang="en-US" dirty="0" smtClean="0"/>
              <a:t>Verified Boot</a:t>
            </a:r>
          </a:p>
          <a:p>
            <a:pPr lvl="1"/>
            <a:r>
              <a:rPr lang="en-US" dirty="0" smtClean="0"/>
              <a:t>VNS Policy</a:t>
            </a:r>
            <a:endParaRPr lang="en-US" dirty="0"/>
          </a:p>
        </p:txBody>
      </p:sp>
      <p:sp>
        <p:nvSpPr>
          <p:cNvPr id="4" name="Content Placeholder 3"/>
          <p:cNvSpPr>
            <a:spLocks noGrp="1"/>
          </p:cNvSpPr>
          <p:nvPr>
            <p:ph sz="half" idx="2"/>
          </p:nvPr>
        </p:nvSpPr>
        <p:spPr/>
        <p:txBody>
          <a:bodyPr>
            <a:normAutofit/>
          </a:bodyPr>
          <a:lstStyle/>
          <a:p>
            <a:r>
              <a:rPr lang="en-US" dirty="0" smtClean="0"/>
              <a:t>Security Test</a:t>
            </a:r>
          </a:p>
          <a:p>
            <a:pPr lvl="1"/>
            <a:r>
              <a:rPr lang="en-US" dirty="0" smtClean="0"/>
              <a:t>DMA Attach Test</a:t>
            </a:r>
          </a:p>
          <a:p>
            <a:pPr lvl="1"/>
            <a:r>
              <a:rPr lang="en-US" dirty="0" smtClean="0"/>
              <a:t>Fuzzing Test</a:t>
            </a:r>
          </a:p>
          <a:p>
            <a:pPr lvl="1"/>
            <a:r>
              <a:rPr lang="en-US" dirty="0" smtClean="0"/>
              <a:t>Verify Security Features</a:t>
            </a:r>
          </a:p>
          <a:p>
            <a:pPr lvl="1"/>
            <a:r>
              <a:rPr lang="en-US" dirty="0" smtClean="0"/>
              <a:t>Security Function Test</a:t>
            </a:r>
          </a:p>
          <a:p>
            <a:pPr lvl="1"/>
            <a:r>
              <a:rPr lang="en-US" dirty="0" smtClean="0"/>
              <a:t>Static Code </a:t>
            </a:r>
            <a:r>
              <a:rPr lang="en-US" dirty="0" err="1" smtClean="0"/>
              <a:t>Anaylysis</a:t>
            </a:r>
            <a:endParaRPr lang="en-US" dirty="0" smtClean="0"/>
          </a:p>
          <a:p>
            <a:pPr lvl="1"/>
            <a:r>
              <a:rPr lang="en-US" dirty="0" smtClean="0"/>
              <a:t>Security Test Suite</a:t>
            </a:r>
          </a:p>
          <a:p>
            <a:pPr lvl="1"/>
            <a:r>
              <a:rPr lang="en-US" dirty="0" smtClean="0"/>
              <a:t>Vulnerability Scan</a:t>
            </a:r>
          </a:p>
          <a:p>
            <a:r>
              <a:rPr lang="en-US" dirty="0" smtClean="0"/>
              <a:t>Security Development Lifecycle</a:t>
            </a:r>
          </a:p>
          <a:p>
            <a:endParaRPr lang="en-US" dirty="0"/>
          </a:p>
        </p:txBody>
      </p:sp>
    </p:spTree>
    <p:extLst>
      <p:ext uri="{BB962C8B-B14F-4D97-AF65-F5344CB8AC3E}">
        <p14:creationId xmlns:p14="http://schemas.microsoft.com/office/powerpoint/2010/main" val="88266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- 1</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55000" lnSpcReduction="20000"/>
          </a:bodyPr>
          <a:lstStyle/>
          <a:p>
            <a:pPr fontAlgn="auto">
              <a:lnSpc>
                <a:spcPct val="150000"/>
              </a:lnSpc>
            </a:pPr>
            <a:r>
              <a:rPr lang="en-US"/>
              <a:t>Encryption</a:t>
            </a:r>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p>
          <a:p>
            <a:pPr lvl="1" fontAlgn="auto">
              <a:lnSpc>
                <a:spcPct val="150000"/>
              </a:lnSpc>
            </a:pPr>
            <a:r>
              <a:rPr lang="en-US"/>
              <a:t>Android has two methods for device encryption: full-disk encryption and file-based encryption.</a:t>
            </a:r>
          </a:p>
        </p:txBody>
      </p:sp>
      <p:sp>
        <p:nvSpPr>
          <p:cNvPr id="4" name="Content Placeholder 3"/>
          <p:cNvSpPr>
            <a:spLocks noGrp="1"/>
          </p:cNvSpPr>
          <p:nvPr>
            <p:ph sz="half" idx="2"/>
          </p:nvPr>
        </p:nvSpPr>
        <p:spPr>
          <a:xfrm>
            <a:off x="6172200" y="912495"/>
            <a:ext cx="5181600" cy="5264785"/>
          </a:xfrm>
        </p:spPr>
        <p:txBody>
          <a:bodyPr>
            <a:normAutofit fontScale="55000" lnSpcReduction="20000"/>
          </a:bodyPr>
          <a:lstStyle/>
          <a:p>
            <a:pPr indent="0" fontAlgn="auto">
              <a:lnSpc>
                <a:spcPct val="150000"/>
              </a:lnSpc>
            </a:pPr>
            <a:r>
              <a:rPr lang="en-US"/>
              <a:t>Full-disk encryption(FDE)</a:t>
            </a:r>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p>
          <a:p>
            <a:pPr lvl="1" indent="0" fontAlgn="auto">
              <a:lnSpc>
                <a:spcPct val="150000"/>
              </a:lnSpc>
            </a:pPr>
            <a:r>
              <a:rPr lang="en-US"/>
              <a:t>Validation</a:t>
            </a:r>
          </a:p>
          <a:p>
            <a:pPr marL="0" indent="0" fontAlgn="auto">
              <a:lnSpc>
                <a:spcPct val="150000"/>
              </a:lnSpc>
              <a:buNone/>
            </a:pPr>
            <a:r>
              <a:rPr lang="en-US"/>
              <a:t>Check that ro.crypto.state exists</a:t>
            </a:r>
          </a:p>
          <a:p>
            <a:pPr marL="0" indent="0" fontAlgn="auto">
              <a:lnSpc>
                <a:spcPct val="150000"/>
              </a:lnSpc>
              <a:buNone/>
            </a:pPr>
            <a:r>
              <a:rPr lang="en-US"/>
              <a:t>    Ensure ro.crypto.state is encrypted</a:t>
            </a:r>
          </a:p>
          <a:p>
            <a:pPr marL="0" indent="0" fontAlgn="auto">
              <a:lnSpc>
                <a:spcPct val="150000"/>
              </a:lnSpc>
              <a:buNone/>
            </a:pPr>
            <a:r>
              <a:rPr lang="en-US"/>
              <a:t>Check that ro.crypto.type exists</a:t>
            </a:r>
          </a:p>
          <a:p>
            <a:pPr marL="0" indent="0" fontAlgn="auto">
              <a:lnSpc>
                <a:spcPct val="150000"/>
              </a:lnSpc>
              <a:buNone/>
            </a:pPr>
            <a:r>
              <a:rPr lang="en-US"/>
              <a:t>    Ensure ro.crypto.type is set to block</a:t>
            </a:r>
          </a:p>
          <a:p>
            <a:pPr marL="0" indent="0" fontAlgn="auto">
              <a:lnSpc>
                <a:spcPct val="150000"/>
              </a:lnSpc>
              <a:buNone/>
            </a:pPr>
            <a:r>
              <a:rPr lang="en-US"/>
              <a:t>Additionally, go to Settings -&gt; Security -&gt; Encryption, the status is  Encrypted.</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- 2</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62500" lnSpcReduction="20000"/>
          </a:bodyPr>
          <a:lstStyle/>
          <a:p>
            <a:pPr fontAlgn="auto">
              <a:lnSpc>
                <a:spcPct val="150000"/>
              </a:lnSpc>
            </a:pPr>
            <a:r>
              <a:rPr lang="en-US"/>
              <a:t>File-based encryption(FBE)</a:t>
            </a:r>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p>
          <a:p>
            <a:pPr lvl="1" fontAlgn="auto">
              <a:lnSpc>
                <a:spcPct val="150000"/>
              </a:lnSpc>
            </a:pPr>
            <a:r>
              <a:rPr lang="en-US"/>
              <a:t>Android has two methods for device encryption: full-disk encryption and file-based encryption.</a:t>
            </a:r>
          </a:p>
        </p:txBody>
      </p:sp>
      <p:sp>
        <p:nvSpPr>
          <p:cNvPr id="4" name="Content Placeholder 3"/>
          <p:cNvSpPr>
            <a:spLocks noGrp="1"/>
          </p:cNvSpPr>
          <p:nvPr>
            <p:ph sz="half" idx="2"/>
          </p:nvPr>
        </p:nvSpPr>
        <p:spPr>
          <a:xfrm>
            <a:off x="6172200" y="267970"/>
            <a:ext cx="5181600" cy="6391910"/>
          </a:xfrm>
        </p:spPr>
        <p:txBody>
          <a:bodyPr>
            <a:normAutofit fontScale="62500" lnSpcReduction="20000"/>
          </a:bodyPr>
          <a:lstStyle/>
          <a:p>
            <a:pPr indent="0" fontAlgn="auto">
              <a:lnSpc>
                <a:spcPct val="150000"/>
              </a:lnSpc>
            </a:pPr>
            <a:r>
              <a:rPr lang="en-US" sz="1800"/>
              <a:t>Full-disk encryption(FDE)</a:t>
            </a:r>
          </a:p>
          <a:p>
            <a:pPr lvl="1" indent="0" fontAlgn="auto">
              <a:lnSpc>
                <a:spcPct val="150000"/>
              </a:lnSpc>
            </a:pPr>
            <a:r>
              <a:rPr lang="en-US" sz="18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p>
          <a:p>
            <a:pPr lvl="0" indent="0" fontAlgn="auto">
              <a:lnSpc>
                <a:spcPct val="150000"/>
              </a:lnSpc>
            </a:pPr>
            <a:r>
              <a:rPr lang="en-US" sz="1800"/>
              <a:t>Validation</a:t>
            </a:r>
          </a:p>
          <a:p>
            <a:pPr marL="0" indent="0" fontAlgn="auto">
              <a:lnSpc>
                <a:spcPct val="150000"/>
              </a:lnSpc>
              <a:buNone/>
            </a:pPr>
            <a:r>
              <a:rPr lang="en-US" sz="1800"/>
              <a:t>To ensure the implemented version of the feature works as intended, employ the many CTS encryption tests.</a:t>
            </a:r>
          </a:p>
          <a:p>
            <a:pPr marL="0" indent="0" fontAlgn="auto">
              <a:lnSpc>
                <a:spcPct val="150000"/>
              </a:lnSpc>
              <a:buNone/>
            </a:pPr>
            <a:r>
              <a:rPr lang="en-US" sz="1800"/>
              <a:t>Once the kernel builds for your board, it should be tested by building an x86 kernel that can be tested using QEMU. This will allow the implementation to be tested using xfstest. Test the crypto support using:</a:t>
            </a:r>
          </a:p>
          <a:p>
            <a:pPr marL="0" indent="0" fontAlgn="auto">
              <a:lnSpc>
                <a:spcPct val="150000"/>
              </a:lnSpc>
              <a:buNone/>
            </a:pPr>
            <a:r>
              <a:rPr lang="en-US" sz="1800"/>
              <a:t>$ kvm-xfstests -c encrypt -g auto</a:t>
            </a:r>
          </a:p>
          <a:p>
            <a:pPr marL="0" indent="0" fontAlgn="auto">
              <a:lnSpc>
                <a:spcPct val="150000"/>
              </a:lnSpc>
              <a:buNone/>
            </a:pPr>
            <a:r>
              <a:rPr lang="en-US" sz="1800"/>
              <a:t>In addition, device manufacturers may perform these manual tests. On a device with FBE enabled:</a:t>
            </a:r>
          </a:p>
          <a:p>
            <a:pPr marL="0" indent="0" fontAlgn="auto">
              <a:lnSpc>
                <a:spcPct val="150000"/>
              </a:lnSpc>
              <a:buNone/>
            </a:pPr>
            <a:r>
              <a:rPr lang="en-US" sz="1800"/>
              <a:t>    Check that ro.crypto.state exists</a:t>
            </a:r>
          </a:p>
          <a:p>
            <a:pPr marL="0" indent="0" fontAlgn="auto">
              <a:lnSpc>
                <a:spcPct val="150000"/>
              </a:lnSpc>
              <a:buNone/>
            </a:pPr>
            <a:r>
              <a:rPr lang="en-US" sz="1800"/>
              <a:t>        Ensure ro.crypto.state is encrypted</a:t>
            </a:r>
          </a:p>
          <a:p>
            <a:pPr marL="0" indent="0" fontAlgn="auto">
              <a:lnSpc>
                <a:spcPct val="150000"/>
              </a:lnSpc>
              <a:buNone/>
            </a:pPr>
            <a:r>
              <a:rPr lang="en-US" sz="1800"/>
              <a:t>    Check that ro.crypto.type exists</a:t>
            </a:r>
          </a:p>
          <a:p>
            <a:pPr marL="0" indent="0" fontAlgn="auto">
              <a:lnSpc>
                <a:spcPct val="150000"/>
              </a:lnSpc>
              <a:buNone/>
            </a:pPr>
            <a:r>
              <a:rPr lang="en-US" sz="1800"/>
              <a:t>        Ensure ro.crypto.type is set to file</a:t>
            </a:r>
          </a:p>
          <a:p>
            <a:pPr marL="0" indent="0" fontAlgn="auto">
              <a:lnSpc>
                <a:spcPct val="150000"/>
              </a:lnSpc>
              <a:buNone/>
            </a:pPr>
            <a:r>
              <a:rPr lang="en-US" sz="1800"/>
              <a:t>Additionally, testers can boot a userdebug instance with a lockscreen set on the primary user. Then adb shell into the device and use su to become root. Make sure /data/data contains encrypted filenames; if it does not, something is wrong.</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67500" lnSpcReduction="20000"/>
          </a:bodyPr>
          <a:lstStyle/>
          <a:p>
            <a:pPr fontAlgn="auto">
              <a:lnSpc>
                <a:spcPct val="150000"/>
              </a:lnSpc>
            </a:pPr>
            <a:r>
              <a:rPr lang="en-US" dirty="0" err="1"/>
              <a:t>Keystore</a:t>
            </a:r>
            <a:endParaRPr lang="en-US" dirty="0"/>
          </a:p>
          <a:p>
            <a:pPr lvl="1" fontAlgn="auto">
              <a:lnSpc>
                <a:spcPct val="150000"/>
              </a:lnSpc>
            </a:pPr>
            <a:r>
              <a:rPr lang="en-US" dirty="0"/>
              <a:t>Hardware-backed </a:t>
            </a:r>
            <a:r>
              <a:rPr lang="en-US" dirty="0" err="1"/>
              <a:t>Keystore</a:t>
            </a:r>
            <a:endParaRPr lang="en-US" dirty="0"/>
          </a:p>
          <a:p>
            <a:pPr lvl="2" fontAlgn="auto">
              <a:lnSpc>
                <a:spcPct val="150000"/>
              </a:lnSpc>
            </a:pPr>
            <a:r>
              <a:rPr lang="en-US" dirty="0"/>
              <a:t>The availability of a trusted execution environment in a system on a chip (</a:t>
            </a:r>
            <a:r>
              <a:rPr lang="en-US" dirty="0" err="1"/>
              <a:t>SoC</a:t>
            </a:r>
            <a:r>
              <a:rPr lang="en-US" dirty="0"/>
              <a:t>) offers an opportunity for Android devices to provide hardware-backed, strong security services to the Android OS, to platform services, and even to third-party apps.</a:t>
            </a:r>
          </a:p>
          <a:p>
            <a:pPr lvl="2" fontAlgn="auto">
              <a:lnSpc>
                <a:spcPct val="150000"/>
              </a:lnSpc>
            </a:pPr>
            <a:r>
              <a:rPr lang="en-US" dirty="0"/>
              <a:t>The goal of the hardware-backed </a:t>
            </a:r>
            <a:r>
              <a:rPr lang="en-US" dirty="0" err="1"/>
              <a:t>Keymaster</a:t>
            </a:r>
            <a:r>
              <a:rPr lang="en-US" dirty="0"/>
              <a:t> v1.0 is to provide a basic but adequate set of cryptographic primitives to allow the implementation of protocols using access-controlled, hardware-backed keys.</a:t>
            </a:r>
          </a:p>
          <a:p>
            <a:pPr lvl="2" fontAlgn="auto">
              <a:lnSpc>
                <a:spcPct val="150000"/>
              </a:lnSpc>
            </a:pPr>
            <a:r>
              <a:rPr lang="en-US" dirty="0"/>
              <a:t>In addition to expanding the range of cryptographic primitives, it should add the following:</a:t>
            </a:r>
          </a:p>
          <a:p>
            <a:pPr lvl="3">
              <a:lnSpc>
                <a:spcPct val="150000"/>
              </a:lnSpc>
            </a:pPr>
            <a:r>
              <a:rPr lang="en-US" dirty="0"/>
              <a:t>A usage control scheme to allow key usage to be limited, to mitigate the risk of security compromise due to misuse of keys</a:t>
            </a:r>
          </a:p>
          <a:p>
            <a:pPr lvl="3">
              <a:lnSpc>
                <a:spcPct val="150000"/>
              </a:lnSpc>
            </a:pPr>
            <a:r>
              <a:rPr lang="en-US" dirty="0"/>
              <a:t>An access control scheme to enable restriction of keys to specified users, clients, and a defined time range</a:t>
            </a:r>
          </a:p>
        </p:txBody>
      </p:sp>
      <p:sp>
        <p:nvSpPr>
          <p:cNvPr id="4" name="Content Placeholder 3"/>
          <p:cNvSpPr>
            <a:spLocks noGrp="1"/>
          </p:cNvSpPr>
          <p:nvPr>
            <p:ph sz="half" idx="2"/>
          </p:nvPr>
        </p:nvSpPr>
        <p:spPr>
          <a:xfrm>
            <a:off x="6172199" y="267970"/>
            <a:ext cx="5618181" cy="3755390"/>
          </a:xfrm>
        </p:spPr>
        <p:txBody>
          <a:bodyPr>
            <a:normAutofit fontScale="67500" lnSpcReduction="20000"/>
          </a:bodyPr>
          <a:lstStyle/>
          <a:p>
            <a:pPr marL="514350" indent="-285750">
              <a:lnSpc>
                <a:spcPct val="150000"/>
              </a:lnSpc>
            </a:pPr>
            <a:r>
              <a:rPr lang="en-US" sz="1800" dirty="0"/>
              <a:t>The </a:t>
            </a:r>
            <a:r>
              <a:rPr lang="en-US" sz="1800" dirty="0" err="1"/>
              <a:t>Keymaster</a:t>
            </a:r>
            <a:r>
              <a:rPr lang="en-US" sz="1800" dirty="0"/>
              <a:t> HAL is an OEM-provided(for trusty based implementation HAL is provided by Intel), dynamically-loadable library used by the </a:t>
            </a:r>
            <a:r>
              <a:rPr lang="en-US" sz="1800" dirty="0" err="1"/>
              <a:t>Keystore</a:t>
            </a:r>
            <a:r>
              <a:rPr lang="en-US" sz="1800" dirty="0"/>
              <a:t> service to provide hardware-backed cryptographic services. HAL implementations must not perform any sensitive operations in user space, or even in kernel space. Sensitive operations are delegated to a secure processor reached through some kernel </a:t>
            </a:r>
            <a:r>
              <a:rPr lang="en-US" sz="1800" dirty="0" err="1"/>
              <a:t>interface.The</a:t>
            </a:r>
            <a:r>
              <a:rPr lang="en-US" sz="1800" dirty="0"/>
              <a:t> purpose of the </a:t>
            </a:r>
            <a:r>
              <a:rPr lang="en-US" sz="1800" dirty="0" err="1"/>
              <a:t>Keymaster</a:t>
            </a:r>
            <a:r>
              <a:rPr lang="en-US" sz="1800" dirty="0"/>
              <a:t> HAL is not to implement the security-sensitive algorithms but only to marshal and </a:t>
            </a:r>
            <a:r>
              <a:rPr lang="en-US" sz="1800" dirty="0" err="1"/>
              <a:t>unmarshal</a:t>
            </a:r>
            <a:r>
              <a:rPr lang="en-US" sz="1800" dirty="0"/>
              <a:t> requests to the secure world. The wire format is implementation-defined.</a:t>
            </a:r>
          </a:p>
        </p:txBody>
      </p:sp>
      <p:pic>
        <p:nvPicPr>
          <p:cNvPr id="5" name="Picture 4"/>
          <p:cNvPicPr>
            <a:picLocks noChangeAspect="1"/>
          </p:cNvPicPr>
          <p:nvPr/>
        </p:nvPicPr>
        <p:blipFill>
          <a:blip r:embed="rId3"/>
          <a:stretch>
            <a:fillRect/>
          </a:stretch>
        </p:blipFill>
        <p:spPr>
          <a:xfrm>
            <a:off x="6386830" y="4360545"/>
            <a:ext cx="5305425" cy="12001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- 4</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52500" lnSpcReduction="20000"/>
          </a:bodyPr>
          <a:lstStyle/>
          <a:p>
            <a:pPr fontAlgn="auto">
              <a:lnSpc>
                <a:spcPct val="150000"/>
              </a:lnSpc>
            </a:pPr>
            <a:r>
              <a:rPr lang="en-US" dirty="0" err="1" smtClean="0"/>
              <a:t>Keymaster</a:t>
            </a:r>
            <a:r>
              <a:rPr lang="en-US" dirty="0" smtClean="0"/>
              <a:t> 1</a:t>
            </a:r>
            <a:endParaRPr lang="en-US" dirty="0"/>
          </a:p>
          <a:p>
            <a:pPr lvl="1" fontAlgn="auto">
              <a:lnSpc>
                <a:spcPct val="150000"/>
              </a:lnSpc>
            </a:pPr>
            <a:r>
              <a:rPr lang="en-US" dirty="0"/>
              <a:t>Cryptographic primitives</a:t>
            </a:r>
          </a:p>
          <a:p>
            <a:pPr lvl="1" fontAlgn="auto">
              <a:lnSpc>
                <a:spcPct val="150000"/>
              </a:lnSpc>
            </a:pPr>
            <a:r>
              <a:rPr lang="en-US" dirty="0"/>
              <a:t>Keymaster1 provides the following categories of operations: </a:t>
            </a:r>
          </a:p>
          <a:p>
            <a:pPr lvl="2">
              <a:lnSpc>
                <a:spcPct val="150000"/>
              </a:lnSpc>
            </a:pPr>
            <a:r>
              <a:rPr lang="en-US" dirty="0" err="1" smtClean="0"/>
              <a:t>get_supported_algorithms</a:t>
            </a:r>
            <a:r>
              <a:rPr lang="en-US" dirty="0"/>
              <a:t>;</a:t>
            </a:r>
          </a:p>
          <a:p>
            <a:pPr lvl="2">
              <a:lnSpc>
                <a:spcPct val="150000"/>
              </a:lnSpc>
            </a:pPr>
            <a:r>
              <a:rPr lang="en-US" dirty="0" err="1"/>
              <a:t>get_supported_block_modes</a:t>
            </a:r>
            <a:r>
              <a:rPr lang="en-US" dirty="0"/>
              <a:t>;</a:t>
            </a:r>
          </a:p>
          <a:p>
            <a:pPr lvl="2">
              <a:lnSpc>
                <a:spcPct val="150000"/>
              </a:lnSpc>
            </a:pPr>
            <a:r>
              <a:rPr lang="en-US" dirty="0" err="1"/>
              <a:t>get_supported_padding_modes</a:t>
            </a:r>
            <a:r>
              <a:rPr lang="en-US" dirty="0"/>
              <a:t>;</a:t>
            </a:r>
          </a:p>
          <a:p>
            <a:pPr lvl="2">
              <a:lnSpc>
                <a:spcPct val="150000"/>
              </a:lnSpc>
            </a:pPr>
            <a:r>
              <a:rPr lang="en-US" dirty="0" err="1"/>
              <a:t>get_supported_digests</a:t>
            </a:r>
            <a:r>
              <a:rPr lang="en-US" dirty="0"/>
              <a:t>;</a:t>
            </a:r>
          </a:p>
          <a:p>
            <a:pPr lvl="2">
              <a:lnSpc>
                <a:spcPct val="150000"/>
              </a:lnSpc>
            </a:pPr>
            <a:r>
              <a:rPr lang="en-US" dirty="0" err="1"/>
              <a:t>get_supported_import_formats</a:t>
            </a:r>
            <a:r>
              <a:rPr lang="en-US" dirty="0"/>
              <a:t>;</a:t>
            </a:r>
          </a:p>
          <a:p>
            <a:pPr lvl="2">
              <a:lnSpc>
                <a:spcPct val="150000"/>
              </a:lnSpc>
            </a:pPr>
            <a:r>
              <a:rPr lang="en-US" dirty="0" err="1"/>
              <a:t>get_supported_export_formats</a:t>
            </a:r>
            <a:r>
              <a:rPr lang="en-US" dirty="0"/>
              <a:t>;</a:t>
            </a:r>
          </a:p>
          <a:p>
            <a:pPr lvl="2">
              <a:lnSpc>
                <a:spcPct val="150000"/>
              </a:lnSpc>
            </a:pPr>
            <a:r>
              <a:rPr lang="en-US" dirty="0" err="1"/>
              <a:t>add_rng_entropy</a:t>
            </a:r>
            <a:r>
              <a:rPr lang="en-US" dirty="0"/>
              <a:t>;</a:t>
            </a:r>
          </a:p>
          <a:p>
            <a:pPr lvl="2">
              <a:lnSpc>
                <a:spcPct val="150000"/>
              </a:lnSpc>
            </a:pPr>
            <a:r>
              <a:rPr lang="en-US" dirty="0" err="1"/>
              <a:t>generate_key</a:t>
            </a:r>
            <a:r>
              <a:rPr lang="en-US" dirty="0"/>
              <a:t>;</a:t>
            </a:r>
          </a:p>
          <a:p>
            <a:pPr lvl="2">
              <a:lnSpc>
                <a:spcPct val="150000"/>
              </a:lnSpc>
            </a:pPr>
            <a:r>
              <a:rPr lang="en-US" dirty="0" err="1"/>
              <a:t>get_key_characteristics</a:t>
            </a:r>
            <a:r>
              <a:rPr lang="en-US" dirty="0"/>
              <a:t>;</a:t>
            </a:r>
          </a:p>
          <a:p>
            <a:pPr lvl="2">
              <a:lnSpc>
                <a:spcPct val="150000"/>
              </a:lnSpc>
            </a:pPr>
            <a:r>
              <a:rPr lang="en-US" dirty="0" err="1"/>
              <a:t>import_key</a:t>
            </a:r>
            <a:r>
              <a:rPr lang="en-US" dirty="0"/>
              <a:t>;</a:t>
            </a:r>
          </a:p>
          <a:p>
            <a:pPr lvl="2">
              <a:lnSpc>
                <a:spcPct val="150000"/>
              </a:lnSpc>
            </a:pPr>
            <a:r>
              <a:rPr lang="en-US" dirty="0" err="1"/>
              <a:t>export_key</a:t>
            </a:r>
            <a:r>
              <a:rPr lang="en-US" dirty="0"/>
              <a:t>;</a:t>
            </a:r>
          </a:p>
          <a:p>
            <a:pPr lvl="2">
              <a:lnSpc>
                <a:spcPct val="150000"/>
              </a:lnSpc>
            </a:pPr>
            <a:r>
              <a:rPr lang="en-US" dirty="0" err="1"/>
              <a:t>delete_key</a:t>
            </a:r>
            <a:r>
              <a:rPr lang="en-US" dirty="0"/>
              <a:t>;</a:t>
            </a:r>
          </a:p>
          <a:p>
            <a:pPr lvl="2">
              <a:lnSpc>
                <a:spcPct val="150000"/>
              </a:lnSpc>
            </a:pPr>
            <a:r>
              <a:rPr lang="en-US" dirty="0" err="1"/>
              <a:t>delete_all_keys</a:t>
            </a:r>
            <a:r>
              <a:rPr lang="en-US" dirty="0"/>
              <a:t>;</a:t>
            </a:r>
          </a:p>
          <a:p>
            <a:pPr lvl="2">
              <a:lnSpc>
                <a:spcPct val="150000"/>
              </a:lnSpc>
            </a:pPr>
            <a:r>
              <a:rPr lang="en-US" dirty="0"/>
              <a:t>begin;</a:t>
            </a:r>
          </a:p>
          <a:p>
            <a:pPr lvl="2">
              <a:lnSpc>
                <a:spcPct val="150000"/>
              </a:lnSpc>
            </a:pPr>
            <a:r>
              <a:rPr lang="en-US" dirty="0"/>
              <a:t>update;</a:t>
            </a:r>
          </a:p>
          <a:p>
            <a:pPr lvl="2">
              <a:lnSpc>
                <a:spcPct val="150000"/>
              </a:lnSpc>
            </a:pPr>
            <a:r>
              <a:rPr lang="en-US" dirty="0"/>
              <a:t>finish;</a:t>
            </a:r>
          </a:p>
          <a:p>
            <a:pPr lvl="2">
              <a:lnSpc>
                <a:spcPct val="150000"/>
              </a:lnSpc>
            </a:pPr>
            <a:r>
              <a:rPr lang="en-US" dirty="0"/>
              <a:t>abort;</a:t>
            </a:r>
          </a:p>
        </p:txBody>
      </p:sp>
      <p:sp>
        <p:nvSpPr>
          <p:cNvPr id="4" name="Content Placeholder 3"/>
          <p:cNvSpPr>
            <a:spLocks noGrp="1"/>
          </p:cNvSpPr>
          <p:nvPr>
            <p:ph sz="half" idx="2"/>
          </p:nvPr>
        </p:nvSpPr>
        <p:spPr>
          <a:xfrm>
            <a:off x="6172199" y="267970"/>
            <a:ext cx="5618181" cy="6487160"/>
          </a:xfrm>
        </p:spPr>
        <p:txBody>
          <a:bodyPr>
            <a:normAutofit fontScale="52500" lnSpcReduction="20000"/>
          </a:bodyPr>
          <a:lstStyle/>
          <a:p>
            <a:pPr marL="514350" indent="-285750">
              <a:lnSpc>
                <a:spcPct val="150000"/>
              </a:lnSpc>
            </a:pPr>
            <a:r>
              <a:rPr lang="en-US" sz="2300" dirty="0"/>
              <a:t>Required primitives</a:t>
            </a:r>
          </a:p>
          <a:p>
            <a:pPr marL="971550" lvl="1" indent="-285750">
              <a:lnSpc>
                <a:spcPct val="150000"/>
              </a:lnSpc>
            </a:pPr>
            <a:r>
              <a:rPr lang="en-US" sz="2300" dirty="0"/>
              <a:t>All implementations must provide: RSA, ECDSA, AES, HMAC SHA-256, with any key size up to at least 32 </a:t>
            </a:r>
            <a:r>
              <a:rPr lang="en-US" sz="2300" dirty="0" smtClean="0"/>
              <a:t>bytes.</a:t>
            </a:r>
          </a:p>
          <a:p>
            <a:pPr marL="971550" lvl="1" indent="-285750">
              <a:lnSpc>
                <a:spcPct val="150000"/>
              </a:lnSpc>
            </a:pPr>
            <a:r>
              <a:rPr lang="en-US" sz="2300" dirty="0"/>
              <a:t>SHA1 and the other members of the SHA2 family (SHA-224, SHA384 and SHA512) are strongly recommended, but not required. </a:t>
            </a:r>
            <a:r>
              <a:rPr lang="en-US" sz="2300" dirty="0" err="1"/>
              <a:t>Keystore</a:t>
            </a:r>
            <a:r>
              <a:rPr lang="en-US" sz="2300" dirty="0"/>
              <a:t> will provide them in software if the hardware </a:t>
            </a:r>
            <a:r>
              <a:rPr lang="en-US" sz="2300" dirty="0" err="1"/>
              <a:t>Keymaster</a:t>
            </a:r>
            <a:r>
              <a:rPr lang="en-US" sz="2300" dirty="0"/>
              <a:t> implementation doesn't provide them.</a:t>
            </a:r>
          </a:p>
          <a:p>
            <a:pPr marL="971550" lvl="1" indent="-285750">
              <a:lnSpc>
                <a:spcPct val="150000"/>
              </a:lnSpc>
            </a:pPr>
            <a:r>
              <a:rPr lang="en-US" sz="2300" dirty="0" smtClean="0"/>
              <a:t>Some </a:t>
            </a:r>
            <a:r>
              <a:rPr lang="en-US" sz="2300" dirty="0"/>
              <a:t>primitives are also recommended for interoperability with other systems:</a:t>
            </a:r>
          </a:p>
          <a:p>
            <a:pPr marL="971550" lvl="1" indent="-285750">
              <a:lnSpc>
                <a:spcPct val="150000"/>
              </a:lnSpc>
            </a:pPr>
            <a:r>
              <a:rPr lang="en-US" sz="2300" dirty="0" smtClean="0"/>
              <a:t>Smaller </a:t>
            </a:r>
            <a:r>
              <a:rPr lang="en-US" sz="2300" dirty="0"/>
              <a:t>key sizes for RSA</a:t>
            </a:r>
          </a:p>
          <a:p>
            <a:pPr marL="971550" lvl="1" indent="-285750">
              <a:lnSpc>
                <a:spcPct val="150000"/>
              </a:lnSpc>
            </a:pPr>
            <a:r>
              <a:rPr lang="en-US" sz="2300" dirty="0"/>
              <a:t>Arbitrary public exponents for </a:t>
            </a:r>
            <a:r>
              <a:rPr lang="en-US" sz="2300" dirty="0" smtClean="0"/>
              <a:t>RSA</a:t>
            </a:r>
          </a:p>
          <a:p>
            <a:pPr marL="514350" indent="-285750">
              <a:lnSpc>
                <a:spcPct val="150000"/>
              </a:lnSpc>
            </a:pPr>
            <a:r>
              <a:rPr lang="en-US" sz="2200" dirty="0"/>
              <a:t>Key access </a:t>
            </a:r>
            <a:r>
              <a:rPr lang="en-US" sz="2200" dirty="0" smtClean="0"/>
              <a:t>control</a:t>
            </a:r>
          </a:p>
          <a:p>
            <a:pPr marL="971550" lvl="1" indent="-285750">
              <a:lnSpc>
                <a:spcPct val="150000"/>
              </a:lnSpc>
            </a:pPr>
            <a:r>
              <a:rPr lang="en-US" sz="1800" dirty="0"/>
              <a:t>Access controls are defined as an "authorization list" of tag/value pairs. Authorization tags are 32-bit integers and the values are a variety of types</a:t>
            </a:r>
            <a:r>
              <a:rPr lang="en-US" sz="1800" dirty="0" smtClean="0"/>
              <a:t>.</a:t>
            </a:r>
          </a:p>
          <a:p>
            <a:pPr marL="971550" lvl="1" indent="-285750">
              <a:lnSpc>
                <a:spcPct val="150000"/>
              </a:lnSpc>
            </a:pPr>
            <a:r>
              <a:rPr lang="en-US" sz="1800" dirty="0"/>
              <a:t>The set of possible tags is defined in the enumeration </a:t>
            </a:r>
            <a:r>
              <a:rPr lang="en-US" sz="1800" dirty="0" err="1" smtClean="0"/>
              <a:t>keymaster_authorization_tag_t</a:t>
            </a:r>
            <a:r>
              <a:rPr lang="en-US" sz="1800" dirty="0" smtClean="0"/>
              <a:t>.</a:t>
            </a:r>
          </a:p>
          <a:p>
            <a:pPr marL="971550" lvl="1" indent="-285750">
              <a:lnSpc>
                <a:spcPct val="150000"/>
              </a:lnSpc>
            </a:pPr>
            <a:r>
              <a:rPr lang="en-US" sz="1800" dirty="0"/>
              <a:t>Names are prefixed with KM_TAG_. The top four bits of tag IDs are used to indicate the type</a:t>
            </a:r>
            <a:r>
              <a:rPr lang="en-US" sz="1800" dirty="0" smtClean="0"/>
              <a:t>.</a:t>
            </a:r>
          </a:p>
          <a:p>
            <a:pPr marL="514350" indent="-285750">
              <a:lnSpc>
                <a:spcPct val="150000"/>
              </a:lnSpc>
            </a:pPr>
            <a:r>
              <a:rPr lang="en-US" sz="2200" dirty="0"/>
              <a:t>Hardware vs. software enforcement</a:t>
            </a:r>
          </a:p>
          <a:p>
            <a:pPr marL="971550" lvl="1" indent="-285750">
              <a:lnSpc>
                <a:spcPct val="150000"/>
              </a:lnSpc>
            </a:pPr>
            <a:r>
              <a:rPr lang="en-US" sz="1800" dirty="0"/>
              <a:t>Not all secure hardware will implement the same features. To support a variety of approaches, </a:t>
            </a:r>
            <a:r>
              <a:rPr lang="en-US" sz="1800" dirty="0" err="1"/>
              <a:t>Keymaster</a:t>
            </a:r>
            <a:r>
              <a:rPr lang="en-US" sz="1800" dirty="0"/>
              <a:t> 1.0 distinguishes between secure and non-secure world access control enforcement, which we call hardware and software enforcement, respectively</a:t>
            </a:r>
            <a:r>
              <a:rPr lang="en-US" sz="1800" dirty="0" smtClean="0"/>
              <a:t>.</a:t>
            </a:r>
          </a:p>
          <a:p>
            <a:pPr marL="971550" lvl="1" indent="-285750">
              <a:lnSpc>
                <a:spcPct val="150000"/>
              </a:lnSpc>
            </a:pPr>
            <a:r>
              <a:rPr lang="en-US" sz="1800" dirty="0"/>
              <a:t>The API mechanism for declaring hardware-enforced authorizations is in the </a:t>
            </a:r>
            <a:r>
              <a:rPr lang="en-US" sz="1800" dirty="0" err="1"/>
              <a:t>keymaster_key_characteristics_tstructure</a:t>
            </a:r>
            <a:r>
              <a:rPr lang="en-US" sz="1800" dirty="0"/>
              <a:t>. It divides the authorization list into two sub-lists, </a:t>
            </a:r>
            <a:r>
              <a:rPr lang="en-US" sz="1800" dirty="0" err="1"/>
              <a:t>hw_enforced</a:t>
            </a:r>
            <a:r>
              <a:rPr lang="en-US" sz="1800" dirty="0"/>
              <a:t> and </a:t>
            </a:r>
            <a:r>
              <a:rPr lang="en-US" sz="1800" dirty="0" err="1"/>
              <a:t>sw_enforced</a:t>
            </a:r>
            <a:r>
              <a:rPr lang="en-US" sz="1800" dirty="0"/>
              <a:t>. The secure hardware is responsible for placing the appropriate values in each, based on what it can enforce.</a:t>
            </a:r>
          </a:p>
        </p:txBody>
      </p:sp>
    </p:spTree>
    <p:extLst>
      <p:ext uri="{BB962C8B-B14F-4D97-AF65-F5344CB8AC3E}">
        <p14:creationId xmlns:p14="http://schemas.microsoft.com/office/powerpoint/2010/main" val="366840200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- 1</a:t>
            </a:r>
            <a:endParaRPr lang="en-US" dirty="0"/>
          </a:p>
        </p:txBody>
      </p:sp>
      <p:sp>
        <p:nvSpPr>
          <p:cNvPr id="3" name="Content Placeholder 2"/>
          <p:cNvSpPr>
            <a:spLocks noGrp="1"/>
          </p:cNvSpPr>
          <p:nvPr>
            <p:ph sz="half" idx="1"/>
          </p:nvPr>
        </p:nvSpPr>
        <p:spPr>
          <a:xfrm>
            <a:off x="838200" y="1021976"/>
            <a:ext cx="5181600" cy="5604735"/>
          </a:xfrm>
        </p:spPr>
        <p:txBody>
          <a:bodyPr>
            <a:normAutofit lnSpcReduction="10000"/>
          </a:bodyPr>
          <a:lstStyle/>
          <a:p>
            <a:r>
              <a:rPr lang="en-US" dirty="0" err="1" smtClean="0"/>
              <a:t>SELinux</a:t>
            </a:r>
            <a:r>
              <a:rPr lang="en-US" dirty="0" smtClean="0"/>
              <a:t> controls access via security context</a:t>
            </a:r>
          </a:p>
          <a:p>
            <a:r>
              <a:rPr lang="en-US" dirty="0" smtClean="0"/>
              <a:t>Security Context := </a:t>
            </a:r>
            <a:r>
              <a:rPr lang="en-US" dirty="0" err="1" smtClean="0"/>
              <a:t>UserID</a:t>
            </a:r>
            <a:r>
              <a:rPr lang="en-US" dirty="0" smtClean="0"/>
              <a:t>: </a:t>
            </a:r>
            <a:r>
              <a:rPr lang="en-US" dirty="0" err="1" smtClean="0"/>
              <a:t>RoleID</a:t>
            </a:r>
            <a:r>
              <a:rPr lang="en-US" dirty="0" smtClean="0"/>
              <a:t>: </a:t>
            </a:r>
            <a:r>
              <a:rPr lang="en-US" dirty="0" err="1" smtClean="0"/>
              <a:t>TypeID</a:t>
            </a:r>
            <a:r>
              <a:rPr lang="en-US" dirty="0" smtClean="0"/>
              <a:t>[:</a:t>
            </a:r>
            <a:r>
              <a:rPr lang="en-US" dirty="0" err="1" smtClean="0"/>
              <a:t>mls</a:t>
            </a:r>
            <a:r>
              <a:rPr lang="en-US" dirty="0" smtClean="0"/>
              <a:t> Identifier], where </a:t>
            </a:r>
            <a:r>
              <a:rPr lang="en-US" dirty="0" err="1" smtClean="0"/>
              <a:t>mls</a:t>
            </a:r>
            <a:r>
              <a:rPr lang="en-US" dirty="0" smtClean="0"/>
              <a:t> Identifier := s0:c0:c128</a:t>
            </a:r>
          </a:p>
          <a:p>
            <a:r>
              <a:rPr lang="en-US" dirty="0"/>
              <a:t>Security context is only access control attribute in </a:t>
            </a:r>
            <a:r>
              <a:rPr lang="en-US" dirty="0" err="1" smtClean="0"/>
              <a:t>SELinux</a:t>
            </a:r>
            <a:endParaRPr lang="en-US" dirty="0" smtClean="0"/>
          </a:p>
          <a:p>
            <a:r>
              <a:rPr lang="en-US" dirty="0" smtClean="0"/>
              <a:t>Security Identifier (SID): Number represents security context active within the kernel</a:t>
            </a:r>
            <a:endParaRPr lang="en-US" dirty="0"/>
          </a:p>
        </p:txBody>
      </p:sp>
      <p:sp>
        <p:nvSpPr>
          <p:cNvPr id="4" name="Content Placeholder 3"/>
          <p:cNvSpPr>
            <a:spLocks noGrp="1"/>
          </p:cNvSpPr>
          <p:nvPr>
            <p:ph sz="half" idx="2"/>
          </p:nvPr>
        </p:nvSpPr>
        <p:spPr>
          <a:xfrm>
            <a:off x="6172200" y="1021976"/>
            <a:ext cx="5833334" cy="5604735"/>
          </a:xfrm>
        </p:spPr>
        <p:txBody>
          <a:bodyPr>
            <a:normAutofit lnSpcReduction="10000"/>
          </a:bodyPr>
          <a:lstStyle/>
          <a:p>
            <a:r>
              <a:rPr lang="en-US" dirty="0" smtClean="0"/>
              <a:t>Standard Linux vs </a:t>
            </a:r>
            <a:r>
              <a:rPr lang="en-US" dirty="0" err="1" smtClean="0"/>
              <a:t>SELinux</a:t>
            </a:r>
            <a:endParaRPr lang="en-US" dirty="0" smtClean="0"/>
          </a:p>
          <a:p>
            <a:endParaRPr lang="en-US" dirty="0" smtClean="0"/>
          </a:p>
          <a:p>
            <a:endParaRPr lang="en-US" dirty="0"/>
          </a:p>
          <a:p>
            <a:endParaRPr lang="en-US" dirty="0" smtClean="0"/>
          </a:p>
          <a:p>
            <a:endParaRPr lang="en-US" dirty="0"/>
          </a:p>
          <a:p>
            <a:endParaRPr lang="en-US" dirty="0" smtClean="0"/>
          </a:p>
          <a:p>
            <a:pPr lvl="1"/>
            <a:r>
              <a:rPr lang="en-US" dirty="0"/>
              <a:t>Linux and </a:t>
            </a:r>
            <a:r>
              <a:rPr lang="en-US" dirty="0" err="1"/>
              <a:t>SELinux</a:t>
            </a:r>
            <a:r>
              <a:rPr lang="en-US" dirty="0"/>
              <a:t> access controls are orthogonal</a:t>
            </a:r>
          </a:p>
          <a:p>
            <a:pPr lvl="2"/>
            <a:r>
              <a:rPr lang="en-US" dirty="0"/>
              <a:t> each mechanism uses its own access control attributes</a:t>
            </a:r>
          </a:p>
          <a:p>
            <a:pPr lvl="2"/>
            <a:r>
              <a:rPr lang="en-US" dirty="0"/>
              <a:t> two separate access checks; both must </a:t>
            </a:r>
            <a:r>
              <a:rPr lang="en-US" dirty="0" smtClean="0"/>
              <a:t>pass</a:t>
            </a:r>
          </a:p>
          <a:p>
            <a:pPr lvl="1"/>
            <a:r>
              <a:rPr lang="en-US" dirty="0"/>
              <a:t>Type is most used part of a context (by far) in policies</a:t>
            </a:r>
          </a:p>
        </p:txBody>
      </p:sp>
      <p:graphicFrame>
        <p:nvGraphicFramePr>
          <p:cNvPr id="5" name="Table 4"/>
          <p:cNvGraphicFramePr>
            <a:graphicFrameLocks noGrp="1"/>
          </p:cNvGraphicFramePr>
          <p:nvPr>
            <p:extLst>
              <p:ext uri="{D42A27DB-BD31-4B8C-83A1-F6EECF244321}">
                <p14:modId xmlns:p14="http://schemas.microsoft.com/office/powerpoint/2010/main" val="2254893943"/>
              </p:ext>
            </p:extLst>
          </p:nvPr>
        </p:nvGraphicFramePr>
        <p:xfrm>
          <a:off x="6172201" y="1634066"/>
          <a:ext cx="5719779" cy="1930400"/>
        </p:xfrm>
        <a:graphic>
          <a:graphicData uri="http://schemas.openxmlformats.org/drawingml/2006/table">
            <a:tbl>
              <a:tblPr firstRow="1" bandRow="1">
                <a:tableStyleId>{5C22544A-7EE6-4342-B048-85BDC9FD1C3A}</a:tableStyleId>
              </a:tblPr>
              <a:tblGrid>
                <a:gridCol w="1906593"/>
                <a:gridCol w="1906593"/>
                <a:gridCol w="1906593"/>
              </a:tblGrid>
              <a:tr h="370840">
                <a:tc>
                  <a:txBody>
                    <a:bodyPr/>
                    <a:lstStyle/>
                    <a:p>
                      <a:endParaRPr lang="en-US" dirty="0"/>
                    </a:p>
                  </a:txBody>
                  <a:tcPr/>
                </a:tc>
                <a:tc>
                  <a:txBody>
                    <a:bodyPr/>
                    <a:lstStyle/>
                    <a:p>
                      <a:r>
                        <a:rPr lang="en-US" dirty="0" smtClean="0"/>
                        <a:t>Standard</a:t>
                      </a:r>
                      <a:r>
                        <a:rPr lang="en-US" baseline="0" dirty="0" smtClean="0"/>
                        <a:t> Linux</a:t>
                      </a:r>
                      <a:endParaRPr lang="en-US" dirty="0"/>
                    </a:p>
                  </a:txBody>
                  <a:tcPr/>
                </a:tc>
                <a:tc>
                  <a:txBody>
                    <a:bodyPr/>
                    <a:lstStyle/>
                    <a:p>
                      <a:r>
                        <a:rPr lang="en-US" dirty="0" err="1" smtClean="0"/>
                        <a:t>SELinux</a:t>
                      </a:r>
                      <a:endParaRPr lang="en-US" dirty="0"/>
                    </a:p>
                  </a:txBody>
                  <a:tcPr/>
                </a:tc>
              </a:tr>
              <a:tr h="370840">
                <a:tc>
                  <a:txBody>
                    <a:bodyPr/>
                    <a:lstStyle/>
                    <a:p>
                      <a:r>
                        <a:rPr lang="en-US" dirty="0" smtClean="0"/>
                        <a:t>Subject</a:t>
                      </a:r>
                      <a:endParaRPr lang="en-US" dirty="0"/>
                    </a:p>
                  </a:txBody>
                  <a:tcPr/>
                </a:tc>
                <a:tc>
                  <a:txBody>
                    <a:bodyPr/>
                    <a:lstStyle/>
                    <a:p>
                      <a:r>
                        <a:rPr lang="en-US" dirty="0" err="1" smtClean="0"/>
                        <a:t>UserID</a:t>
                      </a:r>
                      <a:r>
                        <a:rPr lang="en-US" dirty="0" smtClean="0"/>
                        <a:t>, </a:t>
                      </a:r>
                      <a:r>
                        <a:rPr lang="en-US" dirty="0" err="1" smtClean="0"/>
                        <a:t>GroupID</a:t>
                      </a:r>
                      <a:endParaRPr lang="en-US" dirty="0"/>
                    </a:p>
                  </a:txBody>
                  <a:tcPr/>
                </a:tc>
                <a:tc>
                  <a:txBody>
                    <a:bodyPr/>
                    <a:lstStyle/>
                    <a:p>
                      <a:r>
                        <a:rPr lang="en-US" dirty="0" smtClean="0"/>
                        <a:t>Security</a:t>
                      </a:r>
                      <a:r>
                        <a:rPr lang="en-US" baseline="0" dirty="0" smtClean="0"/>
                        <a:t> Context</a:t>
                      </a:r>
                      <a:endParaRPr lang="en-US" dirty="0"/>
                    </a:p>
                  </a:txBody>
                  <a:tcPr/>
                </a:tc>
              </a:tr>
              <a:tr h="370840">
                <a:tc>
                  <a:txBody>
                    <a:bodyPr/>
                    <a:lstStyle/>
                    <a:p>
                      <a:r>
                        <a:rPr lang="en-US" dirty="0" smtClean="0"/>
                        <a:t>Object</a:t>
                      </a:r>
                      <a:endParaRPr lang="en-US" dirty="0"/>
                    </a:p>
                  </a:txBody>
                  <a:tcPr/>
                </a:tc>
                <a:tc>
                  <a:txBody>
                    <a:bodyPr/>
                    <a:lstStyle/>
                    <a:p>
                      <a:r>
                        <a:rPr lang="en-US" dirty="0" smtClean="0"/>
                        <a:t>Access</a:t>
                      </a:r>
                      <a:r>
                        <a:rPr lang="en-US" baseline="0" dirty="0" smtClean="0"/>
                        <a:t> modes like </a:t>
                      </a:r>
                      <a:r>
                        <a:rPr lang="en-US" baseline="0" dirty="0" err="1" smtClean="0"/>
                        <a:t>crwxr_xr_x</a:t>
                      </a:r>
                      <a:r>
                        <a:rPr lang="en-US" baseline="0" dirty="0" smtClean="0"/>
                        <a:t> and User ID + Group ID</a:t>
                      </a:r>
                      <a:endParaRPr lang="en-US" dirty="0"/>
                    </a:p>
                  </a:txBody>
                  <a:tcPr/>
                </a:tc>
                <a:tc>
                  <a:txBody>
                    <a:bodyPr/>
                    <a:lstStyle/>
                    <a:p>
                      <a:r>
                        <a:rPr lang="en-US" dirty="0" smtClean="0"/>
                        <a:t>Security Context</a:t>
                      </a:r>
                      <a:endParaRPr lang="en-US" dirty="0"/>
                    </a:p>
                  </a:txBody>
                  <a:tcPr/>
                </a:tc>
              </a:tr>
            </a:tbl>
          </a:graphicData>
        </a:graphic>
      </p:graphicFrame>
    </p:spTree>
    <p:extLst>
      <p:ext uri="{BB962C8B-B14F-4D97-AF65-F5344CB8AC3E}">
        <p14:creationId xmlns:p14="http://schemas.microsoft.com/office/powerpoint/2010/main" val="8958286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- 2</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What is Type?</a:t>
            </a:r>
          </a:p>
          <a:p>
            <a:pPr lvl="1"/>
            <a:r>
              <a:rPr lang="en-US" dirty="0"/>
              <a:t>created by the policy </a:t>
            </a:r>
            <a:r>
              <a:rPr lang="en-US" dirty="0" smtClean="0"/>
              <a:t>writer</a:t>
            </a:r>
          </a:p>
          <a:p>
            <a:pPr lvl="1"/>
            <a:r>
              <a:rPr lang="en-US" dirty="0" smtClean="0"/>
              <a:t>an </a:t>
            </a:r>
            <a:r>
              <a:rPr lang="en-US" dirty="0"/>
              <a:t>unambiguous </a:t>
            </a:r>
            <a:r>
              <a:rPr lang="en-US" dirty="0" smtClean="0"/>
              <a:t>identifier</a:t>
            </a:r>
          </a:p>
          <a:p>
            <a:pPr lvl="1"/>
            <a:r>
              <a:rPr lang="en-US" dirty="0"/>
              <a:t>similar to a programmer giving meaning to variables</a:t>
            </a:r>
          </a:p>
          <a:p>
            <a:pPr lvl="1"/>
            <a:r>
              <a:rPr lang="en-US" dirty="0"/>
              <a:t> applied to all subjects and objects </a:t>
            </a:r>
            <a:r>
              <a:rPr lang="en-US" dirty="0" smtClean="0"/>
              <a:t>that are associated with the same type identifier (name) and </a:t>
            </a:r>
            <a:r>
              <a:rPr lang="en-US" dirty="0"/>
              <a:t>for access </a:t>
            </a:r>
            <a:r>
              <a:rPr lang="en-US" dirty="0" smtClean="0"/>
              <a:t>decisions</a:t>
            </a:r>
          </a:p>
          <a:p>
            <a:r>
              <a:rPr lang="en-US" dirty="0" smtClean="0"/>
              <a:t>Syntax Define Type Enforcement Access Control</a:t>
            </a:r>
          </a:p>
          <a:p>
            <a:pPr lvl="1"/>
            <a:r>
              <a:rPr lang="en-US" dirty="0"/>
              <a:t>Access specified between</a:t>
            </a:r>
          </a:p>
          <a:p>
            <a:pPr lvl="2"/>
            <a:r>
              <a:rPr lang="en-US" dirty="0"/>
              <a:t> subject type (e.g., process or domain)</a:t>
            </a:r>
          </a:p>
          <a:p>
            <a:pPr lvl="2"/>
            <a:r>
              <a:rPr lang="en-US" dirty="0"/>
              <a:t> and object type (e.g., file, </a:t>
            </a:r>
            <a:r>
              <a:rPr lang="en-US" dirty="0" err="1"/>
              <a:t>dir</a:t>
            </a:r>
            <a:r>
              <a:rPr lang="en-US" dirty="0"/>
              <a:t>, socket, etc.)</a:t>
            </a:r>
          </a:p>
          <a:p>
            <a:pPr lvl="1"/>
            <a:r>
              <a:rPr lang="en-US" dirty="0"/>
              <a:t> Four </a:t>
            </a:r>
            <a:r>
              <a:rPr lang="en-US" dirty="0" smtClean="0"/>
              <a:t>elements </a:t>
            </a:r>
            <a:r>
              <a:rPr lang="en-US" dirty="0"/>
              <a:t>in defining allowed access</a:t>
            </a:r>
          </a:p>
          <a:p>
            <a:pPr lvl="2"/>
            <a:r>
              <a:rPr lang="en-US" dirty="0" smtClean="0"/>
              <a:t> </a:t>
            </a:r>
            <a:r>
              <a:rPr lang="en-US" dirty="0"/>
              <a:t>source type(s) aka domain(s)</a:t>
            </a:r>
          </a:p>
          <a:p>
            <a:pPr lvl="2"/>
            <a:r>
              <a:rPr lang="en-US" dirty="0"/>
              <a:t> target type(s) objects to which access allowed</a:t>
            </a:r>
          </a:p>
          <a:p>
            <a:pPr lvl="2"/>
            <a:r>
              <a:rPr lang="en-US" dirty="0"/>
              <a:t> object class(</a:t>
            </a:r>
            <a:r>
              <a:rPr lang="en-US" dirty="0" err="1"/>
              <a:t>es</a:t>
            </a:r>
            <a:r>
              <a:rPr lang="en-US" dirty="0"/>
              <a:t>) classes to which access applies</a:t>
            </a:r>
          </a:p>
          <a:p>
            <a:pPr lvl="2"/>
            <a:r>
              <a:rPr lang="en-US" dirty="0"/>
              <a:t> permission(s) type of access allowed</a:t>
            </a:r>
            <a:endParaRPr lang="en-US" dirty="0" smtClean="0"/>
          </a:p>
          <a:p>
            <a:pPr lvl="1"/>
            <a:endParaRPr lang="en-US" dirty="0"/>
          </a:p>
        </p:txBody>
      </p:sp>
      <p:sp>
        <p:nvSpPr>
          <p:cNvPr id="4" name="Content Placeholder 3"/>
          <p:cNvSpPr>
            <a:spLocks noGrp="1"/>
          </p:cNvSpPr>
          <p:nvPr>
            <p:ph sz="half" idx="2"/>
          </p:nvPr>
        </p:nvSpPr>
        <p:spPr>
          <a:xfrm>
            <a:off x="6172200" y="1021977"/>
            <a:ext cx="5833334" cy="2603350"/>
          </a:xfrm>
        </p:spPr>
        <p:txBody>
          <a:bodyPr>
            <a:normAutofit fontScale="70000" lnSpcReduction="20000"/>
          </a:bodyPr>
          <a:lstStyle/>
          <a:p>
            <a:r>
              <a:rPr lang="en-US" dirty="0" smtClean="0"/>
              <a:t>Example of Object Classes &amp; Permissions</a:t>
            </a:r>
          </a:p>
          <a:p>
            <a:pPr lvl="1"/>
            <a:r>
              <a:rPr lang="en-US" dirty="0" err="1"/>
              <a:t>SELinux</a:t>
            </a:r>
            <a:r>
              <a:rPr lang="en-US" dirty="0"/>
              <a:t> defines 41 kernel object </a:t>
            </a:r>
            <a:r>
              <a:rPr lang="en-US" dirty="0" smtClean="0"/>
              <a:t>classes</a:t>
            </a:r>
          </a:p>
          <a:p>
            <a:pPr lvl="2"/>
            <a:r>
              <a:rPr lang="en-US" dirty="0"/>
              <a:t>association </a:t>
            </a:r>
            <a:r>
              <a:rPr lang="en-US" dirty="0" err="1"/>
              <a:t>lnk_file</a:t>
            </a:r>
            <a:r>
              <a:rPr lang="en-US" dirty="0"/>
              <a:t> </a:t>
            </a:r>
            <a:r>
              <a:rPr lang="en-US" dirty="0" err="1"/>
              <a:t>netlink_route_socket</a:t>
            </a:r>
            <a:r>
              <a:rPr lang="en-US" dirty="0"/>
              <a:t> </a:t>
            </a:r>
            <a:r>
              <a:rPr lang="en-US" dirty="0" smtClean="0"/>
              <a:t>security </a:t>
            </a:r>
            <a:r>
              <a:rPr lang="en-US" dirty="0" err="1" smtClean="0"/>
              <a:t>etc</a:t>
            </a:r>
            <a:endParaRPr lang="en-US" dirty="0" smtClean="0"/>
          </a:p>
          <a:p>
            <a:pPr lvl="1"/>
            <a:r>
              <a:rPr lang="en-US" dirty="0" smtClean="0"/>
              <a:t>“file” </a:t>
            </a:r>
            <a:r>
              <a:rPr lang="en-US" dirty="0"/>
              <a:t>object class has 20 permissions: </a:t>
            </a:r>
            <a:r>
              <a:rPr lang="en-US" dirty="0" err="1"/>
              <a:t>ioctl</a:t>
            </a:r>
            <a:r>
              <a:rPr lang="en-US" dirty="0"/>
              <a:t> read </a:t>
            </a:r>
            <a:r>
              <a:rPr lang="en-US" dirty="0" smtClean="0"/>
              <a:t>write create </a:t>
            </a:r>
            <a:r>
              <a:rPr lang="en-US" dirty="0" err="1"/>
              <a:t>getattr</a:t>
            </a:r>
            <a:r>
              <a:rPr lang="en-US" dirty="0"/>
              <a:t> </a:t>
            </a:r>
            <a:r>
              <a:rPr lang="en-US" dirty="0" err="1" smtClean="0"/>
              <a:t>setattr</a:t>
            </a:r>
            <a:r>
              <a:rPr lang="en-US" dirty="0" smtClean="0"/>
              <a:t> lock </a:t>
            </a:r>
            <a:r>
              <a:rPr lang="en-US" dirty="0" err="1"/>
              <a:t>relabelfrom</a:t>
            </a:r>
            <a:r>
              <a:rPr lang="en-US" dirty="0"/>
              <a:t> </a:t>
            </a:r>
            <a:r>
              <a:rPr lang="en-US" dirty="0" err="1" smtClean="0"/>
              <a:t>relabelto</a:t>
            </a:r>
            <a:r>
              <a:rPr lang="en-US" dirty="0" smtClean="0"/>
              <a:t> append </a:t>
            </a:r>
            <a:r>
              <a:rPr lang="en-US" dirty="0"/>
              <a:t>unlink </a:t>
            </a:r>
            <a:r>
              <a:rPr lang="en-US" dirty="0" smtClean="0"/>
              <a:t>link rename </a:t>
            </a:r>
            <a:r>
              <a:rPr lang="en-US" dirty="0"/>
              <a:t>execute </a:t>
            </a:r>
            <a:r>
              <a:rPr lang="en-US" dirty="0" err="1" smtClean="0"/>
              <a:t>swapon</a:t>
            </a:r>
            <a:r>
              <a:rPr lang="en-US" dirty="0" smtClean="0"/>
              <a:t> </a:t>
            </a:r>
            <a:r>
              <a:rPr lang="en-US" dirty="0" err="1" smtClean="0"/>
              <a:t>quotaon</a:t>
            </a:r>
            <a:r>
              <a:rPr lang="en-US" dirty="0" smtClean="0"/>
              <a:t> </a:t>
            </a:r>
            <a:r>
              <a:rPr lang="en-US" dirty="0" err="1"/>
              <a:t>mounton</a:t>
            </a:r>
            <a:r>
              <a:rPr lang="en-US" dirty="0"/>
              <a:t> </a:t>
            </a:r>
            <a:r>
              <a:rPr lang="en-US" dirty="0" err="1" smtClean="0"/>
              <a:t>execute_no_trans</a:t>
            </a:r>
            <a:r>
              <a:rPr lang="en-US" dirty="0" smtClean="0"/>
              <a:t> </a:t>
            </a:r>
            <a:r>
              <a:rPr lang="en-US" dirty="0" err="1" smtClean="0"/>
              <a:t>entrypoint</a:t>
            </a:r>
            <a:r>
              <a:rPr lang="en-US" dirty="0" smtClean="0"/>
              <a:t> </a:t>
            </a:r>
            <a:r>
              <a:rPr lang="en-US" dirty="0" err="1" smtClean="0"/>
              <a:t>execmod</a:t>
            </a:r>
            <a:endParaRPr lang="en-US" dirty="0" smtClean="0"/>
          </a:p>
          <a:p>
            <a:pPr lvl="1"/>
            <a:endParaRPr lang="en-US" dirty="0"/>
          </a:p>
          <a:p>
            <a:r>
              <a:rPr lang="en-US" dirty="0" smtClean="0"/>
              <a:t>Example of Type Enforcement Access Control Definition</a:t>
            </a:r>
          </a:p>
        </p:txBody>
      </p:sp>
      <p:pic>
        <p:nvPicPr>
          <p:cNvPr id="6" name="Picture 5"/>
          <p:cNvPicPr>
            <a:picLocks noChangeAspect="1"/>
          </p:cNvPicPr>
          <p:nvPr/>
        </p:nvPicPr>
        <p:blipFill>
          <a:blip r:embed="rId3"/>
          <a:stretch>
            <a:fillRect/>
          </a:stretch>
        </p:blipFill>
        <p:spPr>
          <a:xfrm>
            <a:off x="6172200" y="3625327"/>
            <a:ext cx="5833334" cy="3098202"/>
          </a:xfrm>
          <a:prstGeom prst="rect">
            <a:avLst/>
          </a:prstGeom>
        </p:spPr>
      </p:pic>
    </p:spTree>
    <p:extLst>
      <p:ext uri="{BB962C8B-B14F-4D97-AF65-F5344CB8AC3E}">
        <p14:creationId xmlns:p14="http://schemas.microsoft.com/office/powerpoint/2010/main" val="12200228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- 3</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a:t>Type Transition </a:t>
            </a:r>
            <a:r>
              <a:rPr lang="en-US" dirty="0" smtClean="0"/>
              <a:t>Statement</a:t>
            </a:r>
          </a:p>
          <a:p>
            <a:endParaRPr lang="en-US" dirty="0"/>
          </a:p>
        </p:txBody>
      </p:sp>
      <p:pic>
        <p:nvPicPr>
          <p:cNvPr id="5" name="Picture 4"/>
          <p:cNvPicPr>
            <a:picLocks noChangeAspect="1"/>
          </p:cNvPicPr>
          <p:nvPr/>
        </p:nvPicPr>
        <p:blipFill>
          <a:blip r:embed="rId3"/>
          <a:stretch>
            <a:fillRect/>
          </a:stretch>
        </p:blipFill>
        <p:spPr>
          <a:xfrm>
            <a:off x="838200" y="1484555"/>
            <a:ext cx="5181600" cy="2990626"/>
          </a:xfrm>
          <a:prstGeom prst="rect">
            <a:avLst/>
          </a:prstGeom>
        </p:spPr>
      </p:pic>
      <p:pic>
        <p:nvPicPr>
          <p:cNvPr id="8" name="Picture 7"/>
          <p:cNvPicPr>
            <a:picLocks noChangeAspect="1"/>
          </p:cNvPicPr>
          <p:nvPr/>
        </p:nvPicPr>
        <p:blipFill>
          <a:blip r:embed="rId4"/>
          <a:stretch>
            <a:fillRect/>
          </a:stretch>
        </p:blipFill>
        <p:spPr>
          <a:xfrm>
            <a:off x="6019799" y="968183"/>
            <a:ext cx="5899673" cy="4803288"/>
          </a:xfrm>
          <a:prstGeom prst="rect">
            <a:avLst/>
          </a:prstGeom>
        </p:spPr>
      </p:pic>
    </p:spTree>
    <p:extLst>
      <p:ext uri="{BB962C8B-B14F-4D97-AF65-F5344CB8AC3E}">
        <p14:creationId xmlns:p14="http://schemas.microsoft.com/office/powerpoint/2010/main" val="12838389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- 4</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The Role of Roles</a:t>
            </a:r>
          </a:p>
          <a:p>
            <a:endParaRPr lang="en-US" dirty="0" smtClean="0"/>
          </a:p>
          <a:p>
            <a:endParaRPr lang="en-US" dirty="0"/>
          </a:p>
        </p:txBody>
      </p:sp>
      <p:pic>
        <p:nvPicPr>
          <p:cNvPr id="5" name="Picture 4"/>
          <p:cNvPicPr>
            <a:picLocks noChangeAspect="1"/>
          </p:cNvPicPr>
          <p:nvPr/>
        </p:nvPicPr>
        <p:blipFill>
          <a:blip r:embed="rId3"/>
          <a:stretch>
            <a:fillRect/>
          </a:stretch>
        </p:blipFill>
        <p:spPr>
          <a:xfrm>
            <a:off x="838201" y="1470828"/>
            <a:ext cx="5181600" cy="2154499"/>
          </a:xfrm>
          <a:prstGeom prst="rect">
            <a:avLst/>
          </a:prstGeom>
        </p:spPr>
      </p:pic>
      <p:pic>
        <p:nvPicPr>
          <p:cNvPr id="8" name="Picture 7"/>
          <p:cNvPicPr>
            <a:picLocks noChangeAspect="1"/>
          </p:cNvPicPr>
          <p:nvPr/>
        </p:nvPicPr>
        <p:blipFill>
          <a:blip r:embed="rId4"/>
          <a:stretch>
            <a:fillRect/>
          </a:stretch>
        </p:blipFill>
        <p:spPr>
          <a:xfrm>
            <a:off x="6019799" y="1021976"/>
            <a:ext cx="5910432" cy="5400339"/>
          </a:xfrm>
          <a:prstGeom prst="rect">
            <a:avLst/>
          </a:prstGeom>
        </p:spPr>
      </p:pic>
    </p:spTree>
    <p:extLst>
      <p:ext uri="{BB962C8B-B14F-4D97-AF65-F5344CB8AC3E}">
        <p14:creationId xmlns:p14="http://schemas.microsoft.com/office/powerpoint/2010/main" val="32097192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t>
            </a:r>
            <a:r>
              <a:rPr lang="en-US" altLang="en-US" sz="3200" dirty="0" smtClean="0"/>
              <a:t>Android - 1</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82500" lnSpcReduction="10000"/>
          </a:bodyPr>
          <a:lstStyle/>
          <a:p>
            <a:pPr fontAlgn="auto">
              <a:lnSpc>
                <a:spcPct val="150000"/>
              </a:lnSpc>
            </a:pPr>
            <a:r>
              <a:rPr lang="en-US" dirty="0" err="1"/>
              <a:t>SELinux</a:t>
            </a:r>
            <a:r>
              <a:rPr lang="en-US" dirty="0"/>
              <a:t> is a well established mandatory access control mechanism implemented as an LSM module inside the Linux upstream kernel</a:t>
            </a:r>
            <a:r>
              <a:rPr lang="en-US" dirty="0" smtClean="0"/>
              <a:t>.</a:t>
            </a:r>
          </a:p>
          <a:p>
            <a:pPr fontAlgn="auto">
              <a:lnSpc>
                <a:spcPct val="150000"/>
              </a:lnSpc>
            </a:pPr>
            <a:r>
              <a:rPr lang="en-US" dirty="0" smtClean="0"/>
              <a:t>Default AOSP Policy</a:t>
            </a:r>
          </a:p>
          <a:p>
            <a:pPr lvl="1">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tree. The default AOSP policy has about 60 </a:t>
            </a:r>
            <a:r>
              <a:rPr lang="en-US" dirty="0" err="1"/>
              <a:t>SEAndroid</a:t>
            </a:r>
            <a:r>
              <a:rPr lang="en-US" dirty="0"/>
              <a:t> domains that have some hierarchical structure but are mostly independent.</a:t>
            </a:r>
            <a:endParaRPr lang="en-US" dirty="0" smtClean="0"/>
          </a:p>
          <a:p>
            <a:pPr fontAlgn="auto">
              <a:lnSpc>
                <a:spcPct val="150000"/>
              </a:lnSpc>
            </a:pP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1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dirty="0" err="1"/>
              <a:t>file_contexts</a:t>
            </a:r>
            <a:r>
              <a:rPr lang="en-US" sz="1400" dirty="0"/>
              <a:t> file on the executable can explicitly specify the end domain for the process started from the executable via domain transition.</a:t>
            </a:r>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p>
        </p:txBody>
      </p:sp>
    </p:spTree>
    <p:extLst>
      <p:ext uri="{BB962C8B-B14F-4D97-AF65-F5344CB8AC3E}">
        <p14:creationId xmlns:p14="http://schemas.microsoft.com/office/powerpoint/2010/main" val="97000724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t>
            </a:r>
            <a:r>
              <a:rPr lang="en-US" altLang="en-US" sz="3200" dirty="0" smtClean="0"/>
              <a:t>Android - 2</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82500" lnSpcReduction="20000"/>
          </a:bodyPr>
          <a:lstStyle/>
          <a:p>
            <a:pPr fontAlgn="auto">
              <a:lnSpc>
                <a:spcPct val="150000"/>
              </a:lnSpc>
            </a:pPr>
            <a:r>
              <a:rPr lang="en-US" dirty="0" err="1"/>
              <a:t>SELinux</a:t>
            </a:r>
            <a:r>
              <a:rPr lang="en-US" dirty="0"/>
              <a:t> is a well established mandatory access </a:t>
            </a:r>
            <a:r>
              <a:rPr lang="en-US" dirty="0" smtClean="0"/>
              <a:t>control (MAC) </a:t>
            </a:r>
            <a:r>
              <a:rPr lang="en-US" dirty="0"/>
              <a:t>mechanism implemented as an LSM module inside the Linux upstream kernel</a:t>
            </a:r>
            <a:r>
              <a:rPr lang="en-US" dirty="0" smtClean="0"/>
              <a:t>.</a:t>
            </a:r>
          </a:p>
          <a:p>
            <a:pPr fontAlgn="auto">
              <a:lnSpc>
                <a:spcPct val="150000"/>
              </a:lnSpc>
            </a:pPr>
            <a:r>
              <a:rPr lang="en-US" dirty="0" smtClean="0"/>
              <a:t>Default AOSP Policy</a:t>
            </a:r>
          </a:p>
          <a:p>
            <a:pPr lvl="1">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a:t>
            </a:r>
            <a:r>
              <a:rPr lang="en-US" dirty="0" smtClean="0"/>
              <a:t>tree that is NOT allowed to modify. </a:t>
            </a:r>
          </a:p>
          <a:p>
            <a:pPr lvl="1">
              <a:lnSpc>
                <a:spcPct val="150000"/>
              </a:lnSpc>
            </a:pPr>
            <a:r>
              <a:rPr lang="en-US" dirty="0" smtClean="0"/>
              <a:t>The </a:t>
            </a:r>
            <a:r>
              <a:rPr lang="en-US" dirty="0"/>
              <a:t>default AOSP policy has about 60 </a:t>
            </a:r>
            <a:r>
              <a:rPr lang="en-US" dirty="0" err="1"/>
              <a:t>SEAndroid</a:t>
            </a:r>
            <a:r>
              <a:rPr lang="en-US" dirty="0"/>
              <a:t> domains that have some hierarchical structure but are mostly independent.</a:t>
            </a:r>
            <a:endParaRPr lang="en-US" dirty="0" smtClean="0"/>
          </a:p>
          <a:p>
            <a:pPr fontAlgn="auto">
              <a:lnSpc>
                <a:spcPct val="150000"/>
              </a:lnSpc>
            </a:pP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2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b="1" dirty="0" err="1"/>
              <a:t>file_contexts</a:t>
            </a:r>
            <a:r>
              <a:rPr lang="en-US" sz="1400" dirty="0"/>
              <a:t> file on the executable can explicitly specify the end domain for the process started from the executable via domain transition.</a:t>
            </a:r>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r>
              <a:rPr lang="en-US" sz="1400" dirty="0" smtClean="0"/>
              <a:t>.</a:t>
            </a:r>
          </a:p>
          <a:p>
            <a:pPr marL="971550" lvl="1" indent="-285750">
              <a:lnSpc>
                <a:spcPct val="150000"/>
              </a:lnSpc>
            </a:pPr>
            <a:r>
              <a:rPr lang="en-US" sz="1400" dirty="0"/>
              <a:t>Any action done by a process running in a certain OS domain is denied by default unless there is an allow rule specified, usually in the </a:t>
            </a:r>
            <a:r>
              <a:rPr lang="en-US" sz="1400" b="1" dirty="0"/>
              <a:t>&lt;</a:t>
            </a:r>
            <a:r>
              <a:rPr lang="en-US" sz="1400" b="1" dirty="0" err="1"/>
              <a:t>domain_name</a:t>
            </a:r>
            <a:r>
              <a:rPr lang="en-US" sz="1400" b="1" dirty="0"/>
              <a:t>&gt;.</a:t>
            </a:r>
            <a:r>
              <a:rPr lang="en-US" sz="1400" b="1" dirty="0" err="1"/>
              <a:t>te</a:t>
            </a:r>
            <a:r>
              <a:rPr lang="en-US" sz="1400" dirty="0"/>
              <a:t> file. Allow rules are pretty straightforward to read from the policy file.</a:t>
            </a:r>
            <a:endParaRPr lang="en-US" sz="1400" dirty="0"/>
          </a:p>
        </p:txBody>
      </p:sp>
    </p:spTree>
    <p:extLst>
      <p:ext uri="{BB962C8B-B14F-4D97-AF65-F5344CB8AC3E}">
        <p14:creationId xmlns:p14="http://schemas.microsoft.com/office/powerpoint/2010/main" val="3043511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2"/>
              </a:rPr>
              <a:t>KVM</a:t>
            </a:r>
            <a:r>
              <a:rPr lang="zh-CN" altLang="en-US" b="1" dirty="0">
                <a:hlinkClick r:id="rId2"/>
              </a:rPr>
              <a:t>技术</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blog.csdn.net/flyforfreedom2008/article/details/46389509</a:t>
            </a:r>
            <a:endParaRPr lang="en-US" dirty="0" smtClean="0"/>
          </a:p>
          <a:p>
            <a:r>
              <a:rPr lang="en-US" dirty="0">
                <a:hlinkClick r:id="rId3"/>
              </a:rPr>
              <a:t>http://</a:t>
            </a:r>
            <a:r>
              <a:rPr lang="en-US" dirty="0" smtClean="0">
                <a:hlinkClick r:id="rId3"/>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t>
            </a:r>
            <a:r>
              <a:rPr lang="en-US" altLang="en-US" sz="3200" dirty="0" smtClean="0"/>
              <a:t>Android - 3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52500" lnSpcReduction="20000"/>
          </a:bodyPr>
          <a:lstStyle/>
          <a:p>
            <a:pPr fontAlgn="auto">
              <a:lnSpc>
                <a:spcPct val="150000"/>
              </a:lnSpc>
            </a:pPr>
            <a:r>
              <a:rPr lang="en-US" dirty="0" smtClean="0"/>
              <a:t>Before modify/change </a:t>
            </a:r>
            <a:r>
              <a:rPr lang="en-US" dirty="0" err="1" smtClean="0"/>
              <a:t>SEAndroid</a:t>
            </a:r>
            <a:r>
              <a:rPr lang="en-US" dirty="0" smtClean="0"/>
              <a:t> </a:t>
            </a:r>
            <a:r>
              <a:rPr lang="en-US" dirty="0"/>
              <a:t>policy, be </a:t>
            </a:r>
            <a:r>
              <a:rPr lang="en-US" dirty="0" smtClean="0"/>
              <a:t>aware of that each </a:t>
            </a:r>
            <a:r>
              <a:rPr lang="en-US" dirty="0"/>
              <a:t>Android release has a corresponding CDD document that has </a:t>
            </a:r>
            <a:r>
              <a:rPr lang="en-US" dirty="0" err="1"/>
              <a:t>SELinux</a:t>
            </a:r>
            <a:r>
              <a:rPr lang="en-US" dirty="0"/>
              <a:t>-related requirements. All modifications of </a:t>
            </a:r>
            <a:r>
              <a:rPr lang="en-US" dirty="0" err="1"/>
              <a:t>SEAndroid</a:t>
            </a:r>
            <a:r>
              <a:rPr lang="en-US" dirty="0"/>
              <a:t> policy must comply with these rules.</a:t>
            </a:r>
          </a:p>
          <a:p>
            <a:pPr fontAlgn="auto">
              <a:lnSpc>
                <a:spcPct val="150000"/>
              </a:lnSpc>
            </a:pPr>
            <a:r>
              <a:rPr lang="en-US" dirty="0" smtClean="0"/>
              <a:t>Main </a:t>
            </a:r>
            <a:r>
              <a:rPr lang="en-US" dirty="0"/>
              <a:t>principles to follow when creating or modifying </a:t>
            </a:r>
            <a:r>
              <a:rPr lang="en-US" dirty="0" err="1"/>
              <a:t>SEAndroid</a:t>
            </a:r>
            <a:r>
              <a:rPr lang="en-US" dirty="0"/>
              <a:t> </a:t>
            </a:r>
            <a:r>
              <a:rPr lang="en-US" dirty="0" smtClean="0"/>
              <a:t>policy that is </a:t>
            </a:r>
            <a:r>
              <a:rPr lang="en-US" dirty="0"/>
              <a:t>a combination of the following:</a:t>
            </a:r>
          </a:p>
          <a:p>
            <a:pPr lvl="1">
              <a:lnSpc>
                <a:spcPct val="150000"/>
              </a:lnSpc>
            </a:pPr>
            <a:r>
              <a:rPr lang="en-US" dirty="0" smtClean="0"/>
              <a:t>device/intel/common/</a:t>
            </a:r>
            <a:r>
              <a:rPr lang="en-US" dirty="0" err="1" smtClean="0"/>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device/intel/&lt;</a:t>
            </a:r>
            <a:r>
              <a:rPr lang="en-US" dirty="0" err="1"/>
              <a:t>hw_platform</a:t>
            </a:r>
            <a:r>
              <a:rPr lang="en-US" dirty="0"/>
              <a:t>&gt;/</a:t>
            </a:r>
            <a:r>
              <a:rPr lang="en-US" dirty="0" err="1"/>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external/</a:t>
            </a:r>
            <a:r>
              <a:rPr lang="en-US" dirty="0" err="1"/>
              <a:t>sepolicy</a:t>
            </a:r>
            <a:r>
              <a:rPr lang="en-US" dirty="0"/>
              <a:t>/&lt;</a:t>
            </a:r>
            <a:r>
              <a:rPr lang="en-US" dirty="0" err="1"/>
              <a:t>my_seandroid_domain</a:t>
            </a:r>
            <a:r>
              <a:rPr lang="en-US" dirty="0"/>
              <a:t>&gt;.</a:t>
            </a:r>
            <a:r>
              <a:rPr lang="en-US" dirty="0" err="1"/>
              <a:t>te</a:t>
            </a:r>
            <a:r>
              <a:rPr lang="en-US" dirty="0"/>
              <a:t> </a:t>
            </a:r>
            <a:endParaRPr lang="en-US" dirty="0" smtClean="0"/>
          </a:p>
          <a:p>
            <a:pPr marL="0" indent="0">
              <a:lnSpc>
                <a:spcPct val="150000"/>
              </a:lnSpc>
              <a:buNone/>
            </a:pPr>
            <a:r>
              <a:rPr lang="en-US" dirty="0" smtClean="0"/>
              <a:t>To </a:t>
            </a:r>
            <a:r>
              <a:rPr lang="en-US" dirty="0"/>
              <a:t>find &lt;</a:t>
            </a:r>
            <a:r>
              <a:rPr lang="en-US" dirty="0" err="1"/>
              <a:t>my_seandroid_domain</a:t>
            </a:r>
            <a:r>
              <a:rPr lang="en-US" dirty="0"/>
              <a:t>&gt; by executing the </a:t>
            </a:r>
            <a:r>
              <a:rPr lang="en-US" dirty="0" err="1"/>
              <a:t>ps</a:t>
            </a:r>
            <a:r>
              <a:rPr lang="en-US" dirty="0"/>
              <a:t> -Z command on </a:t>
            </a:r>
            <a:r>
              <a:rPr lang="en-US" dirty="0" smtClean="0"/>
              <a:t>process </a:t>
            </a:r>
            <a:r>
              <a:rPr lang="en-US" dirty="0"/>
              <a:t>identifier (PID). For example, </a:t>
            </a:r>
            <a:r>
              <a:rPr lang="en-US" dirty="0" smtClean="0"/>
              <a:t>run </a:t>
            </a:r>
            <a:r>
              <a:rPr lang="en-US" dirty="0"/>
              <a:t>the </a:t>
            </a:r>
            <a:r>
              <a:rPr lang="en-US" dirty="0" err="1"/>
              <a:t>ps</a:t>
            </a:r>
            <a:r>
              <a:rPr lang="en-US" dirty="0"/>
              <a:t> –Z | grep </a:t>
            </a:r>
            <a:r>
              <a:rPr lang="en-US" dirty="0" err="1"/>
              <a:t>hald</a:t>
            </a:r>
            <a:r>
              <a:rPr lang="en-US" dirty="0"/>
              <a:t> command. This shows that it is running with the u:r:hal:s0 </a:t>
            </a:r>
            <a:r>
              <a:rPr lang="en-US" dirty="0" err="1"/>
              <a:t>SELinux</a:t>
            </a:r>
            <a:r>
              <a:rPr lang="en-US" dirty="0"/>
              <a:t> label, which corresponds to the </a:t>
            </a:r>
            <a:r>
              <a:rPr lang="en-US" dirty="0" err="1"/>
              <a:t>hal</a:t>
            </a:r>
            <a:r>
              <a:rPr lang="en-US" dirty="0"/>
              <a:t> </a:t>
            </a:r>
            <a:r>
              <a:rPr lang="en-US" dirty="0" err="1"/>
              <a:t>SELinux</a:t>
            </a:r>
            <a:r>
              <a:rPr lang="en-US" dirty="0"/>
              <a:t> domain.</a:t>
            </a:r>
            <a:endParaRPr lang="en-US" dirty="0"/>
          </a:p>
        </p:txBody>
      </p:sp>
      <p:sp>
        <p:nvSpPr>
          <p:cNvPr id="4" name="Content Placeholder 3"/>
          <p:cNvSpPr>
            <a:spLocks noGrp="1"/>
          </p:cNvSpPr>
          <p:nvPr>
            <p:ph sz="half" idx="2"/>
          </p:nvPr>
        </p:nvSpPr>
        <p:spPr>
          <a:xfrm>
            <a:off x="6172199" y="267970"/>
            <a:ext cx="5618181" cy="6487160"/>
          </a:xfrm>
        </p:spPr>
        <p:txBody>
          <a:bodyPr>
            <a:noAutofit/>
          </a:bodyPr>
          <a:lstStyle/>
          <a:p>
            <a:pPr indent="0">
              <a:lnSpc>
                <a:spcPct val="150000"/>
              </a:lnSpc>
              <a:buNone/>
            </a:pPr>
            <a:r>
              <a:rPr lang="en-US" sz="1050" dirty="0"/>
              <a:t>Typical cases when you need to deal with </a:t>
            </a:r>
            <a:r>
              <a:rPr lang="en-US" sz="1050" dirty="0" err="1"/>
              <a:t>SEAndroid</a:t>
            </a:r>
            <a:r>
              <a:rPr lang="en-US" sz="1050" dirty="0"/>
              <a:t> policy</a:t>
            </a:r>
          </a:p>
          <a:p>
            <a:pPr indent="0">
              <a:lnSpc>
                <a:spcPct val="150000"/>
              </a:lnSpc>
              <a:buNone/>
            </a:pPr>
            <a:r>
              <a:rPr lang="en-US" sz="1050" dirty="0"/>
              <a:t>New service: Use this article when you have added a new daemon or service to the platform and therefore need to create a new </a:t>
            </a:r>
            <a:r>
              <a:rPr lang="en-US" sz="1050" dirty="0" err="1"/>
              <a:t>SEAndroid</a:t>
            </a:r>
            <a:r>
              <a:rPr lang="en-US" sz="1050" dirty="0"/>
              <a:t> domain for it. </a:t>
            </a:r>
          </a:p>
          <a:p>
            <a:pPr indent="0">
              <a:lnSpc>
                <a:spcPct val="150000"/>
              </a:lnSpc>
              <a:buNone/>
            </a:pPr>
            <a:r>
              <a:rPr lang="en-US" sz="1050" dirty="0"/>
              <a:t>Modifying </a:t>
            </a:r>
            <a:r>
              <a:rPr lang="en-US" sz="1050" dirty="0" err="1"/>
              <a:t>SEAndroid</a:t>
            </a:r>
            <a:r>
              <a:rPr lang="en-US" sz="1050" dirty="0"/>
              <a:t> policy - Change in service: Refer to this article when you have modified an existing daemon or service and therefore need to modify the existing </a:t>
            </a:r>
            <a:r>
              <a:rPr lang="en-US" sz="1050" dirty="0" err="1"/>
              <a:t>SEAndroid</a:t>
            </a:r>
            <a:r>
              <a:rPr lang="en-US" sz="1050" dirty="0"/>
              <a:t> rules to make it run correctly.</a:t>
            </a:r>
          </a:p>
          <a:p>
            <a:pPr indent="0">
              <a:lnSpc>
                <a:spcPct val="150000"/>
              </a:lnSpc>
              <a:buNone/>
            </a:pPr>
            <a:r>
              <a:rPr lang="en-US" sz="1050" dirty="0"/>
              <a:t>Modifications also include possible filesystem modifications, such as the creation of new directories, files, sockets, etc. </a:t>
            </a:r>
          </a:p>
          <a:p>
            <a:pPr indent="0">
              <a:lnSpc>
                <a:spcPct val="150000"/>
              </a:lnSpc>
              <a:buNone/>
            </a:pPr>
            <a:r>
              <a:rPr lang="en-US" sz="1050" dirty="0"/>
              <a:t>When in doubt about existing rules: This article describes the process to take when you take a look at the existing </a:t>
            </a:r>
            <a:r>
              <a:rPr lang="en-US" sz="1050" dirty="0" err="1"/>
              <a:t>SEAndroid</a:t>
            </a:r>
            <a:r>
              <a:rPr lang="en-US" sz="1050" dirty="0"/>
              <a:t> policy for your daemon/service and it looks that it might have unnecessary/unused rules. </a:t>
            </a:r>
          </a:p>
          <a:p>
            <a:pPr indent="0">
              <a:lnSpc>
                <a:spcPct val="150000"/>
              </a:lnSpc>
              <a:buNone/>
            </a:pPr>
            <a:r>
              <a:rPr lang="en-US" sz="1050" dirty="0"/>
              <a:t>Each of the above cases requires a bit different approach to the policy handling. The exact steps to handle the policy are described in the links above.</a:t>
            </a:r>
          </a:p>
          <a:p>
            <a:pPr indent="0">
              <a:lnSpc>
                <a:spcPct val="150000"/>
              </a:lnSpc>
              <a:buNone/>
            </a:pPr>
            <a:r>
              <a:rPr lang="en-US" sz="1050" dirty="0" smtClean="0"/>
              <a:t>When </a:t>
            </a:r>
            <a:r>
              <a:rPr lang="en-US" sz="1050" dirty="0"/>
              <a:t>building/modifying the </a:t>
            </a:r>
            <a:r>
              <a:rPr lang="en-US" sz="1050" dirty="0" err="1"/>
              <a:t>SEAndroid</a:t>
            </a:r>
            <a:r>
              <a:rPr lang="en-US" sz="1050" dirty="0"/>
              <a:t> policy you need to be able to decode and understand the </a:t>
            </a:r>
            <a:r>
              <a:rPr lang="en-US" sz="1050" dirty="0" err="1"/>
              <a:t>avc:denied</a:t>
            </a:r>
            <a:r>
              <a:rPr lang="en-US" sz="1050" dirty="0"/>
              <a:t> messages that can be found from logcat or </a:t>
            </a:r>
            <a:r>
              <a:rPr lang="en-US" sz="1050" dirty="0" err="1"/>
              <a:t>dmesg</a:t>
            </a:r>
            <a:r>
              <a:rPr lang="en-US" sz="1050" dirty="0"/>
              <a:t> output. More information about them can be found in the Understanding the </a:t>
            </a:r>
            <a:r>
              <a:rPr lang="en-US" sz="1050" dirty="0" err="1"/>
              <a:t>avc:denied</a:t>
            </a:r>
            <a:r>
              <a:rPr lang="en-US" sz="1050" dirty="0"/>
              <a:t> messages article.</a:t>
            </a:r>
            <a:endParaRPr lang="en-US" sz="1050" dirty="0"/>
          </a:p>
        </p:txBody>
      </p:sp>
    </p:spTree>
    <p:extLst>
      <p:ext uri="{BB962C8B-B14F-4D97-AF65-F5344CB8AC3E}">
        <p14:creationId xmlns:p14="http://schemas.microsoft.com/office/powerpoint/2010/main" val="255117785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smtClean="0"/>
              <a:t>Default </a:t>
            </a:r>
            <a:r>
              <a:rPr lang="en-US" altLang="en-US" sz="3200" dirty="0"/>
              <a:t>AOSP </a:t>
            </a:r>
            <a:r>
              <a:rPr lang="en-US" altLang="en-US" sz="3200" dirty="0" err="1"/>
              <a:t>SEAndroid</a:t>
            </a:r>
            <a:r>
              <a:rPr lang="en-US" altLang="en-US" sz="3200" dirty="0"/>
              <a:t> </a:t>
            </a:r>
            <a:r>
              <a:rPr lang="en-US" altLang="en-US" sz="3200" dirty="0" smtClean="0"/>
              <a:t>Domain Hierarchy</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82500" lnSpcReduction="20000"/>
          </a:bodyPr>
          <a:lstStyle/>
          <a:p>
            <a:pPr fontAlgn="auto">
              <a:lnSpc>
                <a:spcPct val="150000"/>
              </a:lnSpc>
            </a:pPr>
            <a:r>
              <a:rPr lang="en-US" dirty="0"/>
              <a:t>The figure below presents the hierarchy between default set of </a:t>
            </a:r>
            <a:r>
              <a:rPr lang="en-US" dirty="0" err="1"/>
              <a:t>SEAndroid</a:t>
            </a:r>
            <a:r>
              <a:rPr lang="en-US" dirty="0"/>
              <a:t> domains. All domains inherit rules from </a:t>
            </a:r>
            <a:r>
              <a:rPr lang="en-US" dirty="0" err="1"/>
              <a:t>domain.te</a:t>
            </a:r>
            <a:r>
              <a:rPr lang="en-US" dirty="0"/>
              <a:t> file (via domain attribute), and then some domains inherit rules from </a:t>
            </a:r>
            <a:r>
              <a:rPr lang="en-US" dirty="0" err="1"/>
              <a:t>netdomain</a:t>
            </a:r>
            <a:r>
              <a:rPr lang="en-US" dirty="0"/>
              <a:t>, </a:t>
            </a:r>
            <a:r>
              <a:rPr lang="en-US" dirty="0" err="1"/>
              <a:t>appdomain</a:t>
            </a:r>
            <a:r>
              <a:rPr lang="en-US" dirty="0"/>
              <a:t>, </a:t>
            </a:r>
            <a:r>
              <a:rPr lang="en-US" dirty="0" err="1"/>
              <a:t>bluetoothdomain</a:t>
            </a:r>
            <a:r>
              <a:rPr lang="en-US" dirty="0"/>
              <a:t> or </a:t>
            </a:r>
            <a:r>
              <a:rPr lang="en-US" dirty="0" err="1"/>
              <a:t>binderservicedomain</a:t>
            </a:r>
            <a:r>
              <a:rPr lang="en-US" dirty="0"/>
              <a:t>. Two domains, </a:t>
            </a:r>
            <a:r>
              <a:rPr lang="en-US" dirty="0" err="1"/>
              <a:t>init</a:t>
            </a:r>
            <a:r>
              <a:rPr lang="en-US" dirty="0"/>
              <a:t> and </a:t>
            </a:r>
            <a:r>
              <a:rPr lang="en-US" dirty="0" err="1"/>
              <a:t>init_shell</a:t>
            </a:r>
            <a:r>
              <a:rPr lang="en-US" dirty="0"/>
              <a:t> are currently unconfined domains. The domain numbering in the figure is according to the </a:t>
            </a:r>
            <a:r>
              <a:rPr lang="en-US" dirty="0" smtClean="0"/>
              <a:t>following</a:t>
            </a:r>
            <a:r>
              <a:rPr lang="en-US" dirty="0"/>
              <a:t> </a:t>
            </a:r>
            <a:r>
              <a:rPr lang="en-US" dirty="0" smtClean="0"/>
              <a:t>as note.</a:t>
            </a:r>
          </a:p>
          <a:p>
            <a:pPr lvl="1">
              <a:lnSpc>
                <a:spcPct val="150000"/>
              </a:lnSpc>
            </a:pPr>
            <a:endParaRPr lang="en-US" dirty="0"/>
          </a:p>
        </p:txBody>
      </p:sp>
      <p:pic>
        <p:nvPicPr>
          <p:cNvPr id="1026" name="Picture 2" descr="Default SEAndroid L domain hierarch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9285" y="911860"/>
            <a:ext cx="5505204" cy="539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8404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Mesa Stack Enabling in 1A Master</a:t>
            </a:r>
          </a:p>
        </p:txBody>
      </p:sp>
      <p:sp>
        <p:nvSpPr>
          <p:cNvPr id="3" name="Content Placeholder 2"/>
          <p:cNvSpPr>
            <a:spLocks noGrp="1"/>
          </p:cNvSpPr>
          <p:nvPr>
            <p:ph sz="half" idx="1"/>
          </p:nvPr>
        </p:nvSpPr>
        <p:spPr>
          <a:xfrm>
            <a:off x="838200" y="1009650"/>
            <a:ext cx="5181600" cy="5753735"/>
          </a:xfrm>
        </p:spPr>
        <p:txBody>
          <a:bodyPr>
            <a:normAutofit fontScale="25000" lnSpcReduction="20000"/>
          </a:bodyPr>
          <a:lstStyle/>
          <a:p>
            <a:pPr indent="0" fontAlgn="auto">
              <a:lnSpc>
                <a:spcPct val="150000"/>
              </a:lnSpc>
            </a:pPr>
            <a:r>
              <a:rPr lang="en-US"/>
              <a:t>Build Images</a:t>
            </a:r>
          </a:p>
          <a:p>
            <a:pPr indent="0" fontAlgn="auto">
              <a:lnSpc>
                <a:spcPct val="150000"/>
              </a:lnSpc>
            </a:pPr>
            <a:r>
              <a:rPr lang="en-US"/>
              <a:t>    Download android o code</a:t>
            </a:r>
          </a:p>
          <a:p>
            <a:pPr marL="0" indent="0" fontAlgn="auto">
              <a:lnSpc>
                <a:spcPct val="150000"/>
              </a:lnSpc>
              <a:buNone/>
            </a:pPr>
            <a:r>
              <a:rPr lang="en-US"/>
              <a:t>repo init -u ssh://android.intel.com/manifests -b android/master -m r0</a:t>
            </a:r>
          </a:p>
          <a:p>
            <a:pPr indent="0" fontAlgn="auto">
              <a:lnSpc>
                <a:spcPct val="150000"/>
              </a:lnSpc>
            </a:pPr>
            <a:r>
              <a:rPr lang="en-US"/>
              <a:t>    remove old stack</a:t>
            </a:r>
          </a:p>
          <a:p>
            <a:pPr marL="0" indent="0" fontAlgn="auto">
              <a:lnSpc>
                <a:spcPct val="150000"/>
              </a:lnSpc>
              <a:buNone/>
            </a:pPr>
            <a:r>
              <a:rPr lang="en-US"/>
              <a:t>rm external/drm_gralloc</a:t>
            </a:r>
          </a:p>
          <a:p>
            <a:pPr marL="0" indent="0" fontAlgn="auto">
              <a:lnSpc>
                <a:spcPct val="150000"/>
              </a:lnSpc>
              <a:buNone/>
            </a:pPr>
            <a:r>
              <a:rPr lang="en-US"/>
              <a:t>rm external/drm_hwcomposer</a:t>
            </a:r>
          </a:p>
          <a:p>
            <a:pPr marL="0" indent="0" fontAlgn="auto">
              <a:lnSpc>
                <a:spcPct val="150000"/>
              </a:lnSpc>
              <a:buNone/>
            </a:pPr>
            <a:r>
              <a:rPr lang="en-US"/>
              <a:t>rm external/mesa3d</a:t>
            </a:r>
          </a:p>
          <a:p>
            <a:pPr marL="0" indent="0" fontAlgn="auto">
              <a:lnSpc>
                <a:spcPct val="150000"/>
              </a:lnSpc>
              <a:buNone/>
            </a:pPr>
            <a:r>
              <a:rPr lang="en-US"/>
              <a:t>rm vendor/intel/external/drm-bxt</a:t>
            </a:r>
          </a:p>
          <a:p>
            <a:pPr marL="0" indent="0" fontAlgn="auto">
              <a:lnSpc>
                <a:spcPct val="150000"/>
              </a:lnSpc>
              <a:buNone/>
            </a:pPr>
            <a:r>
              <a:rPr lang="en-US"/>
              <a:t>rm hardware/intel/hwc</a:t>
            </a:r>
          </a:p>
          <a:p>
            <a:pPr indent="0" fontAlgn="auto">
              <a:lnSpc>
                <a:spcPct val="150000"/>
              </a:lnSpc>
            </a:pPr>
            <a:r>
              <a:rPr lang="en-US"/>
              <a:t>    integrate Minigbm</a:t>
            </a:r>
          </a:p>
          <a:p>
            <a:pPr marL="0" indent="0" fontAlgn="auto">
              <a:lnSpc>
                <a:spcPct val="150000"/>
              </a:lnSpc>
              <a:buNone/>
            </a:pPr>
            <a:r>
              <a:rPr lang="en-US"/>
              <a:t>cd external/</a:t>
            </a:r>
          </a:p>
          <a:p>
            <a:pPr marL="0" indent="0" fontAlgn="auto">
              <a:lnSpc>
                <a:spcPct val="150000"/>
              </a:lnSpc>
              <a:buNone/>
            </a:pPr>
            <a:r>
              <a:rPr lang="en-US"/>
              <a:t>git clone https://github.com/01org/minigbm</a:t>
            </a:r>
          </a:p>
          <a:p>
            <a:pPr indent="0" fontAlgn="auto">
              <a:lnSpc>
                <a:spcPct val="150000"/>
              </a:lnSpc>
            </a:pPr>
            <a:r>
              <a:rPr lang="en-US"/>
              <a:t>integrate MESA and IAHwcomposer</a:t>
            </a:r>
          </a:p>
          <a:p>
            <a:pPr marL="0" indent="0" fontAlgn="auto">
              <a:lnSpc>
                <a:spcPct val="150000"/>
              </a:lnSpc>
              <a:buNone/>
            </a:pPr>
            <a:r>
              <a:rPr lang="en-US"/>
              <a:t>cd vendor/intel/external/</a:t>
            </a:r>
          </a:p>
          <a:p>
            <a:pPr marL="0" indent="0" fontAlgn="auto">
              <a:lnSpc>
                <a:spcPct val="150000"/>
              </a:lnSpc>
              <a:buNone/>
            </a:pPr>
            <a:r>
              <a:rPr lang="en-US"/>
              <a:t>git clone http://github.com/android-ia/external-mesa mesa</a:t>
            </a:r>
          </a:p>
          <a:p>
            <a:pPr marL="0" indent="0" fontAlgn="auto">
              <a:lnSpc>
                <a:spcPct val="150000"/>
              </a:lnSpc>
              <a:buNone/>
            </a:pPr>
            <a:r>
              <a:rPr lang="en-US"/>
              <a:t>git clone https://github.com/01org/IA-Hardware-Composer hwcomposer</a:t>
            </a:r>
          </a:p>
          <a:p>
            <a:pPr indent="0" fontAlgn="auto">
              <a:lnSpc>
                <a:spcPct val="150000"/>
              </a:lnSpc>
            </a:pPr>
            <a:r>
              <a:rPr lang="en-US"/>
              <a:t>    integrate drm from IVI M code</a:t>
            </a:r>
          </a:p>
          <a:p>
            <a:pPr marL="0" indent="0" fontAlgn="auto">
              <a:lnSpc>
                <a:spcPct val="150000"/>
              </a:lnSpc>
              <a:buNone/>
            </a:pPr>
            <a:r>
              <a:rPr lang="en-US"/>
              <a:t>(repo init -u ssh://android.intel.com/manifests -b integ/bxtp_ivi_m -m bxtp_ivi_m)</a:t>
            </a:r>
          </a:p>
          <a:p>
            <a:pPr marL="0" indent="0" fontAlgn="auto">
              <a:lnSpc>
                <a:spcPct val="150000"/>
              </a:lnSpc>
              <a:buNone/>
            </a:pPr>
            <a:r>
              <a:rPr lang="en-US"/>
              <a:t>cp (ivi m)/vendor/intel/external/drm-bxt (android o)/vendor/intel/external/drm-bxt</a:t>
            </a:r>
          </a:p>
        </p:txBody>
      </p:sp>
      <p:sp>
        <p:nvSpPr>
          <p:cNvPr id="4" name="Content Placeholder 3"/>
          <p:cNvSpPr>
            <a:spLocks noGrp="1"/>
          </p:cNvSpPr>
          <p:nvPr>
            <p:ph sz="half" idx="2"/>
          </p:nvPr>
        </p:nvSpPr>
        <p:spPr>
          <a:xfrm>
            <a:off x="6172200" y="995680"/>
            <a:ext cx="5181600" cy="5181600"/>
          </a:xfrm>
        </p:spPr>
        <p:txBody>
          <a:bodyPr>
            <a:normAutofit fontScale="25000" lnSpcReduction="20000"/>
          </a:bodyPr>
          <a:lstStyle/>
          <a:p>
            <a:r>
              <a:rPr lang="en-US"/>
              <a:t>    apply attached patches </a:t>
            </a:r>
          </a:p>
          <a:p>
            <a:pPr marL="0" indent="0">
              <a:buNone/>
            </a:pPr>
            <a:r>
              <a:rPr lang="en-US"/>
              <a:t>Todo: find a place to put patches, unzip attachment and apply to related projects</a:t>
            </a:r>
          </a:p>
          <a:p>
            <a:pPr marL="0" indent="0">
              <a:buNone/>
            </a:pPr>
            <a:r>
              <a:rPr lang="en-US"/>
              <a:t>https://android.intel.com:443/#/c/589940 Add repos to support mesa boot up on KBL board</a:t>
            </a:r>
          </a:p>
          <a:p>
            <a:pPr marL="0" indent="0">
              <a:buNone/>
            </a:pPr>
            <a:r>
              <a:rPr lang="en-US"/>
              <a:t>https://android.intel.com:443/#/c/590082 Debug: Remove aosp mesa3d and modify drm-bxt revision</a:t>
            </a:r>
          </a:p>
          <a:p>
            <a:pPr marL="0" indent="0">
              <a:buNone/>
            </a:pPr>
            <a:r>
              <a:rPr lang="en-US"/>
              <a:t>https://android.intel.com:443/#/c/589967 Add target kbl_rvp base on the icl_presi</a:t>
            </a:r>
          </a:p>
          <a:p>
            <a:pPr marL="0" indent="0">
              <a:buNone/>
            </a:pPr>
            <a:r>
              <a:rPr lang="en-US"/>
              <a:t>https://android.intel.com:443/#/c/589820 Add mesa graphics file in the mixin groups</a:t>
            </a:r>
          </a:p>
          <a:p>
            <a:pPr marL="0" indent="0">
              <a:buNone/>
            </a:pPr>
            <a:r>
              <a:rPr lang="en-US"/>
              <a:t>https://android.intel.com:443/#/c/590110 Add disk-bus for kbl</a:t>
            </a:r>
          </a:p>
          <a:p>
            <a:pPr marL="0" indent="0">
              <a:buNone/>
            </a:pPr>
            <a:r>
              <a:rPr lang="en-US"/>
              <a:t>https://android.intel.com:443/#/c/590111 Add the serialport1 for kbl</a:t>
            </a:r>
          </a:p>
          <a:p>
            <a:pPr marL="0" indent="0">
              <a:buNone/>
            </a:pPr>
            <a:r>
              <a:rPr lang="en-US"/>
              <a:t>https://android.intel.com:443/#/c/590126 Add the googediff file for KBL</a:t>
            </a:r>
          </a:p>
          <a:p>
            <a:pPr marL="0" indent="0">
              <a:buNone/>
            </a:pPr>
            <a:r>
              <a:rPr lang="en-US"/>
              <a:t>https://android.intel.com/#/c/590628 Fix the target name compare by full name</a:t>
            </a:r>
          </a:p>
          <a:p>
            <a:r>
              <a:rPr lang="en-US"/>
              <a:t>     compile</a:t>
            </a:r>
          </a:p>
          <a:p>
            <a:endParaRPr lang="en-US"/>
          </a:p>
          <a:p>
            <a:pPr marL="0" indent="0">
              <a:buNone/>
            </a:pPr>
            <a:r>
              <a:rPr lang="en-US"/>
              <a:t>device/intel/mixins/mixin-update</a:t>
            </a:r>
          </a:p>
          <a:p>
            <a:pPr marL="0" indent="0">
              <a:buNone/>
            </a:pPr>
            <a:r>
              <a:rPr lang="en-US"/>
              <a:t>source build/envsetup.sh</a:t>
            </a:r>
          </a:p>
          <a:p>
            <a:pPr marL="0" indent="0">
              <a:buNone/>
            </a:pPr>
            <a:r>
              <a:rPr lang="en-US"/>
              <a:t>lunch 34 (kbl_rvp-userdebug)</a:t>
            </a:r>
          </a:p>
          <a:p>
            <a:pPr marL="0" indent="0">
              <a:buNone/>
            </a:pPr>
            <a:r>
              <a:rPr lang="en-US"/>
              <a:t>make -j33 flashfiles</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KVM Boot</a:t>
            </a:r>
          </a:p>
        </p:txBody>
      </p:sp>
      <p:sp>
        <p:nvSpPr>
          <p:cNvPr id="3" name="Content Placeholder 2"/>
          <p:cNvSpPr>
            <a:spLocks noGrp="1"/>
          </p:cNvSpPr>
          <p:nvPr>
            <p:ph sz="half" idx="1"/>
          </p:nvPr>
        </p:nvSpPr>
        <p:spPr>
          <a:xfrm>
            <a:off x="838200" y="1009650"/>
            <a:ext cx="5181600" cy="5753735"/>
          </a:xfrm>
        </p:spPr>
        <p:txBody>
          <a:bodyPr>
            <a:normAutofit fontScale="47500" lnSpcReduction="20000"/>
          </a:bodyPr>
          <a:lstStyle/>
          <a:p>
            <a:pPr indent="0" fontAlgn="auto">
              <a:lnSpc>
                <a:spcPct val="150000"/>
              </a:lnSpc>
            </a:pPr>
            <a:r>
              <a:rPr lang="en-US"/>
              <a:t>First get the minimal Ubuntu: https://help.ubuntu.com/community/Installation/MinimalCD</a:t>
            </a:r>
          </a:p>
          <a:p>
            <a:pPr indent="0" fontAlgn="auto">
              <a:lnSpc>
                <a:spcPct val="150000"/>
              </a:lnSpc>
            </a:pPr>
            <a:r>
              <a:rPr lang="en-US"/>
              <a:t>Burn to USB using Rufus.</a:t>
            </a:r>
          </a:p>
          <a:p>
            <a:pPr indent="0" fontAlgn="auto">
              <a:lnSpc>
                <a:spcPct val="150000"/>
              </a:lnSpc>
            </a:pPr>
            <a:r>
              <a:rPr lang="en-US"/>
              <a:t>Install command line Ubuntu.</a:t>
            </a:r>
          </a:p>
          <a:p>
            <a:pPr indent="0" fontAlgn="auto">
              <a:lnSpc>
                <a:spcPct val="150000"/>
              </a:lnSpc>
            </a:pPr>
            <a:r>
              <a:rPr lang="en-US"/>
              <a:t>Ubuntu Setup</a:t>
            </a:r>
          </a:p>
          <a:p>
            <a:pPr indent="0" fontAlgn="auto">
              <a:lnSpc>
                <a:spcPct val="150000"/>
              </a:lnSpc>
            </a:pPr>
            <a:r>
              <a:rPr lang="en-US"/>
              <a:t>    https://askubuntu.com/questions/44418/how-to-enable-root-login</a:t>
            </a:r>
          </a:p>
          <a:p>
            <a:pPr indent="0" fontAlgn="auto">
              <a:lnSpc>
                <a:spcPct val="150000"/>
              </a:lnSpc>
            </a:pPr>
            <a:r>
              <a:rPr lang="en-US"/>
              <a:t>    https://thishosting.rocks/how-to-enable-ssh-on-ubuntu/</a:t>
            </a:r>
          </a:p>
          <a:p>
            <a:pPr indent="0" fontAlgn="auto">
              <a:lnSpc>
                <a:spcPct val="150000"/>
              </a:lnSpc>
            </a:pPr>
            <a:r>
              <a:rPr lang="en-US"/>
              <a:t>    https://askubuntu.com/questions/469143/how-to-enable-ssh-root-access-on-ubuntu-14-04</a:t>
            </a:r>
          </a:p>
          <a:p>
            <a:pPr indent="0" fontAlgn="auto">
              <a:lnSpc>
                <a:spcPct val="150000"/>
              </a:lnSpc>
            </a:pPr>
            <a:r>
              <a:rPr lang="en-US"/>
              <a:t>GVT Setup</a:t>
            </a:r>
          </a:p>
          <a:p>
            <a:pPr indent="0" fontAlgn="auto">
              <a:lnSpc>
                <a:spcPct val="150000"/>
              </a:lnSpc>
            </a:pPr>
            <a:r>
              <a:rPr lang="en-US"/>
              <a:t>    https://github.com/intel/gvt-linux/wiki/GVTg_Setup_Guide</a:t>
            </a:r>
          </a:p>
          <a:p>
            <a:pPr indent="0" fontAlgn="auto">
              <a:lnSpc>
                <a:spcPct val="150000"/>
              </a:lnSpc>
            </a:pPr>
            <a:r>
              <a:rPr lang="en-US"/>
              <a:t>        Before 3.2.2</a:t>
            </a:r>
          </a:p>
          <a:p>
            <a:pPr indent="0" fontAlgn="auto">
              <a:lnSpc>
                <a:spcPct val="150000"/>
              </a:lnSpc>
            </a:pPr>
            <a:r>
              <a:rPr lang="en-US"/>
              <a:t>            apt install bison flex</a:t>
            </a:r>
          </a:p>
          <a:p>
            <a:pPr indent="0" fontAlgn="auto">
              <a:lnSpc>
                <a:spcPct val="150000"/>
              </a:lnSpc>
            </a:pPr>
            <a:r>
              <a:rPr lang="en-US"/>
              <a:t>        make -j8 &amp;&amp; make bzImage &amp;&amp; make modules</a:t>
            </a:r>
          </a:p>
          <a:p>
            <a:pPr indent="0" fontAlgn="auto">
              <a:lnSpc>
                <a:spcPct val="150000"/>
              </a:lnSpc>
            </a:pPr>
            <a:r>
              <a:rPr lang="en-US"/>
              <a:t>        make modules_install &amp;&amp; make install</a:t>
            </a:r>
          </a:p>
        </p:txBody>
      </p:sp>
      <p:sp>
        <p:nvSpPr>
          <p:cNvPr id="4" name="Content Placeholder 3"/>
          <p:cNvSpPr>
            <a:spLocks noGrp="1"/>
          </p:cNvSpPr>
          <p:nvPr>
            <p:ph sz="half" idx="2"/>
          </p:nvPr>
        </p:nvSpPr>
        <p:spPr>
          <a:xfrm>
            <a:off x="6172200" y="366395"/>
            <a:ext cx="5181600" cy="6271260"/>
          </a:xfrm>
        </p:spPr>
        <p:txBody>
          <a:bodyPr>
            <a:normAutofit fontScale="47500" lnSpcReduction="20000"/>
          </a:bodyPr>
          <a:lstStyle/>
          <a:p>
            <a:r>
              <a:rPr lang="en-US"/>
              <a:t>Android Guest</a:t>
            </a:r>
          </a:p>
          <a:p>
            <a:pPr marL="0" indent="0">
              <a:buNone/>
            </a:pPr>
            <a:r>
              <a:rPr lang="en-US"/>
              <a:t>    Download ISO from here and burn onto USB http://www.android-x86.org/</a:t>
            </a:r>
          </a:p>
          <a:p>
            <a:pPr marL="0" indent="0">
              <a:buNone/>
            </a:pPr>
            <a:r>
              <a:rPr lang="en-US"/>
              <a:t>    Create a QEMU script similar to one below and use it to launch Android VM</a:t>
            </a:r>
          </a:p>
          <a:p>
            <a:pPr marL="0" indent="0">
              <a:buNone/>
            </a:pPr>
            <a:r>
              <a:rPr lang="en-US"/>
              <a:t>    Download and run PerformanceMobile Test by PassMark and GeekBench</a:t>
            </a:r>
          </a:p>
          <a:p>
            <a:pPr marL="0" indent="0">
              <a:buNone/>
            </a:pPr>
            <a:r>
              <a:rPr lang="en-US"/>
              <a:t>    Login </a:t>
            </a:r>
            <a:r>
              <a:rPr lang="en-US" altLang="en-US"/>
              <a:t>User/Password</a:t>
            </a:r>
          </a:p>
          <a:p>
            <a:r>
              <a:rPr lang="en-US" altLang="en-US"/>
              <a:t>QEMU Scripts</a:t>
            </a:r>
          </a:p>
          <a:p>
            <a:pPr marL="0" indent="0">
              <a:buNone/>
            </a:pPr>
            <a:r>
              <a:rPr lang="en-US" altLang="en-US"/>
              <a:t>#!/bin/bash</a:t>
            </a:r>
          </a:p>
          <a:p>
            <a:pPr marL="0" indent="0">
              <a:buNone/>
            </a:pPr>
            <a:r>
              <a:rPr lang="en-US" altLang="en-US"/>
              <a:t>VGPU1=&lt;OUTPUT FROM UUID COMMAND&gt;</a:t>
            </a:r>
          </a:p>
          <a:p>
            <a:pPr marL="0" indent="0">
              <a:buNone/>
            </a:pPr>
            <a:r>
              <a:rPr lang="en-US" altLang="en-US"/>
              <a:t>echo 0x32 &gt; /sys/class/drm/card0/gvt_disp_ports_mask</a:t>
            </a:r>
          </a:p>
          <a:p>
            <a:pPr marL="0" indent="0">
              <a:buNone/>
            </a:pPr>
            <a:r>
              <a:rPr lang="en-US" altLang="en-US"/>
              <a:t>echo $VGPU1 &gt; "/sys/bus/pci/devices/XXXXX/mdev_supported_types/i915-GVTg_V5_4/create"</a:t>
            </a:r>
          </a:p>
          <a:p>
            <a:r>
              <a:rPr lang="en-US" altLang="en-US"/>
              <a:t>    Use this to save output from uuid command</a:t>
            </a:r>
          </a:p>
          <a:p>
            <a:r>
              <a:rPr lang="en-US" altLang="en-US"/>
              <a:t>    mdev_supported types will only show up after reboot into GVT modifed kernel</a:t>
            </a:r>
          </a:p>
          <a:p>
            <a:r>
              <a:rPr lang="en-US" altLang="en-US"/>
              <a:t>Notes</a:t>
            </a:r>
          </a:p>
          <a:p>
            <a:pPr marL="0" indent="0">
              <a:buNone/>
            </a:pPr>
            <a:r>
              <a:rPr lang="en-US" altLang="en-US"/>
              <a:t>    Use lsusb to figure out hostbus and hostaddr</a:t>
            </a:r>
          </a:p>
          <a:p>
            <a:r>
              <a:rPr lang="en-US" altLang="en-US"/>
              <a:t>To create the qcow2 file execute this command</a:t>
            </a:r>
          </a:p>
          <a:p>
            <a:pPr marL="0" indent="0">
              <a:buNone/>
            </a:pPr>
            <a:r>
              <a:rPr lang="en-US" altLang="en-US"/>
              <a:t>    qemu-img create -f qcow2 win10.qcow2 60g</a:t>
            </a:r>
          </a:p>
          <a:p>
            <a:r>
              <a:rPr lang="en-US" altLang="en-US"/>
              <a:t>For the ovmf.fd file</a:t>
            </a:r>
          </a:p>
          <a:p>
            <a:pPr marL="0" indent="0">
              <a:buNone/>
            </a:pPr>
            <a:r>
              <a:rPr lang="en-US" altLang="en-US"/>
              <a:t>    apt install ovmf</a:t>
            </a:r>
          </a:p>
          <a:p>
            <a:pPr marL="0" indent="0">
              <a:buNone/>
            </a:pPr>
            <a:r>
              <a:rPr lang="en-US" altLang="en-US"/>
              <a:t>    find / -name "*OVMF*"</a:t>
            </a:r>
          </a:p>
          <a:p>
            <a:pPr marL="0" indent="0">
              <a:buNone/>
            </a:pPr>
            <a:r>
              <a:rPr lang="en-US" altLang="en-US"/>
              <a:t>        This should result in several files located on the system, point to one of these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p>
          <a:p>
            <a:r>
              <a:rPr lang="zh-CN" altLang="en-US" dirty="0">
                <a:solidFill>
                  <a:srgbClr val="4B4B4B"/>
                </a:solidFill>
                <a:latin typeface="Verdana" panose="020B0604030504040204" pitchFamily="34" charset="0"/>
              </a:rPr>
              <a:t> </a:t>
            </a: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p>
          <a:p>
            <a:r>
              <a:rPr lang="zh-CN" altLang="en-US" sz="1400" dirty="0">
                <a:solidFill>
                  <a:srgbClr val="4B4B4B"/>
                </a:solidFill>
                <a:latin typeface="Verdana" panose="020B0604030504040204" pitchFamily="34" charset="0"/>
              </a:rPr>
              <a:t>    </a:t>
            </a: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p>
          <a:p>
            <a:pPr>
              <a:buFont typeface="+mj-lt"/>
              <a:buAutoNum type="arabicPeriod"/>
            </a:pPr>
            <a:r>
              <a:rPr lang="zh-CN" altLang="en-US" sz="1600" dirty="0">
                <a:solidFill>
                  <a:srgbClr val="4B4B4B"/>
                </a:solidFill>
                <a:latin typeface="Verdana" panose="020B0604030504040204" pitchFamily="34" charset="0"/>
              </a:rPr>
              <a:t>首先初始化内部的数据结构；</a:t>
            </a: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p>
          <a:p>
            <a:r>
              <a:rPr lang="zh-CN" altLang="en-US" sz="1600" dirty="0">
                <a:solidFill>
                  <a:srgbClr val="4B4B4B"/>
                </a:solidFill>
                <a:latin typeface="Verdana" panose="020B0604030504040204" pitchFamily="34" charset="0"/>
              </a:rPr>
              <a:t> </a:t>
            </a: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r>
              <a:rPr lang="en-US" altLang="zh-CN" b="1" dirty="0" smtClean="0"/>
              <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r>
              <a:rPr lang="en-US" altLang="zh-CN" b="1" dirty="0" smtClean="0"/>
              <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2" tooltip="RAID磁盘阵列配置和调优小结"/>
              </a:rPr>
              <a:t>RAID</a:t>
            </a:r>
            <a:r>
              <a:rPr lang="zh-CN" altLang="en-US" sz="4000" b="1" dirty="0">
                <a:hlinkClick r:id="rId2" tooltip="RAID磁盘阵列配置和调优小结"/>
              </a:rPr>
              <a:t>磁盘阵列配置和调优小结</a:t>
            </a:r>
            <a:r>
              <a:rPr lang="zh-CN" altLang="en-US" b="1" dirty="0"/>
              <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2"/>
              </a:rPr>
              <a:t>https://</a:t>
            </a:r>
            <a:r>
              <a:rPr lang="en-US" sz="2200" dirty="0" smtClean="0">
                <a:hlinkClick r:id="rId2"/>
              </a:rPr>
              <a:t>www.youtube.com/watch?v=k5iwKUZY9tk&amp;t=129s</a:t>
            </a:r>
            <a:r>
              <a:rPr lang="en-US" sz="2200" dirty="0" smtClean="0"/>
              <a:t/>
            </a:r>
            <a:br>
              <a:rPr lang="en-US" sz="2200" dirty="0" smtClean="0"/>
            </a:br>
            <a:r>
              <a:rPr lang="en-US" sz="2200" dirty="0"/>
              <a:t/>
            </a: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1468" y="915678"/>
            <a:ext cx="2760600" cy="2168033"/>
          </a:xfrm>
          <a:prstGeom prst="rect">
            <a:avLst/>
          </a:prstGeom>
        </p:spPr>
      </p:pic>
      <p:pic>
        <p:nvPicPr>
          <p:cNvPr id="5" name="Picture 4"/>
          <p:cNvPicPr>
            <a:picLocks noChangeAspect="1"/>
          </p:cNvPicPr>
          <p:nvPr/>
        </p:nvPicPr>
        <p:blipFill>
          <a:blip r:embed="rId3"/>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p>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p>
          <a:p>
            <a:pPr algn="just"/>
            <a:r>
              <a:rPr lang="zh-CN" altLang="en-US" dirty="0">
                <a:solidFill>
                  <a:srgbClr val="424242"/>
                </a:solidFill>
                <a:latin typeface="Source Sans Pro"/>
              </a:rPr>
              <a:t>主要提供了如下功能：</a:t>
            </a: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p>
          <a:p>
            <a:pPr lvl="1"/>
            <a:r>
              <a:rPr lang="en-US" dirty="0" err="1" smtClean="0"/>
              <a:t>docker</a:t>
            </a:r>
            <a:r>
              <a:rPr lang="en-US" dirty="0" smtClean="0"/>
              <a:t> pull </a:t>
            </a:r>
            <a:r>
              <a:rPr lang="en-US" dirty="0" err="1" smtClean="0"/>
              <a:t>chu</a:t>
            </a:r>
            <a:r>
              <a:rPr lang="en-US" dirty="0" smtClean="0"/>
              <a:t>/tagTest01</a:t>
            </a:r>
          </a:p>
          <a:p>
            <a:r>
              <a:rPr lang="en-US" dirty="0" smtClean="0"/>
              <a:t>List images – </a:t>
            </a:r>
            <a:r>
              <a:rPr lang="en-US" dirty="0" err="1" smtClean="0"/>
              <a:t>docker</a:t>
            </a:r>
            <a:r>
              <a:rPr lang="en-US" dirty="0" smtClean="0"/>
              <a:t> images [OPTIONS] [REPOSITORY[:TAG]]</a:t>
            </a:r>
          </a:p>
          <a:p>
            <a:pPr lvl="1"/>
            <a:r>
              <a:rPr lang="en-US" dirty="0" err="1" smtClean="0"/>
              <a:t>docker</a:t>
            </a:r>
            <a:r>
              <a:rPr lang="en-US" dirty="0" smtClean="0"/>
              <a:t> images</a:t>
            </a:r>
          </a:p>
          <a:p>
            <a:r>
              <a:rPr lang="en-US" dirty="0" smtClean="0"/>
              <a:t>Run container – </a:t>
            </a:r>
            <a:r>
              <a:rPr lang="en-US" dirty="0" err="1" smtClean="0"/>
              <a:t>docker</a:t>
            </a:r>
            <a:r>
              <a:rPr lang="en-US" dirty="0" smtClean="0"/>
              <a:t> run [OPTIONS] IMAGE [COMMAND] [ARG…]</a:t>
            </a:r>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p>
          <a:p>
            <a:r>
              <a:rPr lang="en-US" dirty="0" smtClean="0"/>
              <a:t>Check container running status – </a:t>
            </a:r>
            <a:r>
              <a:rPr lang="en-US" dirty="0" err="1" smtClean="0"/>
              <a:t>docker</a:t>
            </a:r>
            <a:r>
              <a:rPr lang="en-US" dirty="0" smtClean="0"/>
              <a:t> </a:t>
            </a:r>
            <a:r>
              <a:rPr lang="en-US" dirty="0" err="1" smtClean="0"/>
              <a:t>ps</a:t>
            </a:r>
            <a:r>
              <a:rPr lang="en-US" dirty="0" smtClean="0"/>
              <a:t> [OPTIONS]</a:t>
            </a:r>
          </a:p>
          <a:p>
            <a:r>
              <a:rPr lang="en-US" dirty="0" smtClean="0"/>
              <a:t>Stop container – </a:t>
            </a:r>
            <a:r>
              <a:rPr lang="en-US" dirty="0" err="1" smtClean="0"/>
              <a:t>docker</a:t>
            </a:r>
            <a:r>
              <a:rPr lang="en-US" dirty="0" smtClean="0"/>
              <a:t> stop [OPTIONS] CONTAINER [CONTAINER…]</a:t>
            </a:r>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p>
          <a:p>
            <a:pPr lvl="1"/>
            <a:r>
              <a:rPr lang="en-US" dirty="0" err="1" smtClean="0"/>
              <a:t>docker</a:t>
            </a:r>
            <a:r>
              <a:rPr lang="en-US" dirty="0" smtClean="0"/>
              <a:t> exec –it 473e57887 bash</a:t>
            </a:r>
          </a:p>
          <a:p>
            <a:r>
              <a:rPr lang="en-US" dirty="0" smtClean="0"/>
              <a:t>Commit – </a:t>
            </a:r>
            <a:r>
              <a:rPr lang="en-US" dirty="0" err="1" smtClean="0"/>
              <a:t>docker</a:t>
            </a:r>
            <a:r>
              <a:rPr lang="en-US" dirty="0" smtClean="0"/>
              <a:t> commit [OPTIONS] CONTAINER [REPOSITORY[:TAG]]</a:t>
            </a:r>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p>
          <a:p>
            <a:pPr lvl="1"/>
            <a:r>
              <a:rPr lang="en-US" dirty="0" err="1" smtClean="0"/>
              <a:t>docker</a:t>
            </a:r>
            <a:r>
              <a:rPr lang="en-US" dirty="0" smtClean="0"/>
              <a:t> tag 3493abc:latest takaojs1607:1.2</a:t>
            </a:r>
          </a:p>
          <a:p>
            <a:pPr lvl="1"/>
            <a:r>
              <a:rPr lang="en-US" dirty="0" err="1" smtClean="0"/>
              <a:t>docker</a:t>
            </a:r>
            <a:r>
              <a:rPr lang="en-US" dirty="0" smtClean="0"/>
              <a:t> images</a:t>
            </a:r>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p>
          <a:p>
            <a:pPr lvl="1"/>
            <a:r>
              <a:rPr lang="en-US" dirty="0" err="1" smtClean="0"/>
              <a:t>docker</a:t>
            </a:r>
            <a:r>
              <a:rPr lang="en-US" dirty="0" smtClean="0"/>
              <a:t> </a:t>
            </a:r>
            <a:r>
              <a:rPr lang="en-US" dirty="0" err="1" smtClean="0"/>
              <a:t>rmi</a:t>
            </a:r>
            <a:r>
              <a:rPr lang="en-US" dirty="0" smtClean="0"/>
              <a:t> 473e79f63</a:t>
            </a:r>
          </a:p>
          <a:p>
            <a:pPr lvl="1"/>
            <a:r>
              <a:rPr lang="en-US" dirty="0" err="1" smtClean="0"/>
              <a:t>docker</a:t>
            </a:r>
            <a:r>
              <a:rPr lang="en-US" dirty="0" smtClean="0"/>
              <a:t> </a:t>
            </a:r>
            <a:r>
              <a:rPr lang="en-US" dirty="0" err="1" smtClean="0"/>
              <a:t>rmi</a:t>
            </a:r>
            <a:r>
              <a:rPr lang="en-US" dirty="0" smtClean="0"/>
              <a:t> takaojs1607:1.2</a:t>
            </a:r>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p>
          <a:p>
            <a:pPr lvl="1"/>
            <a:r>
              <a:rPr lang="en-US" dirty="0" err="1" smtClean="0"/>
              <a:t>docker</a:t>
            </a:r>
            <a:r>
              <a:rPr lang="en-US" dirty="0" smtClean="0"/>
              <a:t> </a:t>
            </a:r>
            <a:r>
              <a:rPr lang="en-US" dirty="0" err="1" smtClean="0"/>
              <a:t>rm</a:t>
            </a:r>
            <a:r>
              <a:rPr lang="en-US" dirty="0" smtClean="0"/>
              <a:t> 473e79fe3</a:t>
            </a:r>
          </a:p>
          <a:p>
            <a:r>
              <a:rPr lang="en-US" dirty="0" smtClean="0"/>
              <a:t>Push image – </a:t>
            </a:r>
            <a:r>
              <a:rPr lang="en-US" dirty="0" err="1" smtClean="0"/>
              <a:t>docker</a:t>
            </a:r>
            <a:r>
              <a:rPr lang="en-US" dirty="0" smtClean="0"/>
              <a:t> push NAME[:TAG] [OPTIONS]</a:t>
            </a:r>
          </a:p>
          <a:p>
            <a:pPr lvl="1"/>
            <a:r>
              <a:rPr lang="en-US" dirty="0" err="1" smtClean="0"/>
              <a:t>docker</a:t>
            </a:r>
            <a:r>
              <a:rPr lang="en-US" dirty="0" smtClean="0"/>
              <a:t> tag 473e79fe3 &lt;USERNAME&gt;/foo</a:t>
            </a:r>
          </a:p>
          <a:p>
            <a:pPr lvl="1"/>
            <a:r>
              <a:rPr lang="en-US" dirty="0" err="1" smtClean="0"/>
              <a:t>docker</a:t>
            </a:r>
            <a:r>
              <a:rPr lang="en-US" dirty="0" smtClean="0"/>
              <a:t> push &lt;USERNAME&gt;/foo</a:t>
            </a:r>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2"/>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r>
              <a:rPr lang="zh-CN" altLang="en-US" dirty="0"/>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2"/>
              </a:rPr>
              <a:t>any other provider</a:t>
            </a:r>
            <a:r>
              <a:rPr lang="en-US" dirty="0"/>
              <a:t>. Then, industry-standard </a:t>
            </a:r>
            <a:r>
              <a:rPr lang="en-US" dirty="0">
                <a:hlinkClick r:id="rId3"/>
              </a:rPr>
              <a:t>provisioning tools</a:t>
            </a:r>
            <a:r>
              <a:rPr lang="en-US" dirty="0"/>
              <a:t> such as shell scripts, Chef, or Puppet, can be used to automatically install and configure software on the machine.</a:t>
            </a:r>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p>
          <a:p>
            <a:pPr lvl="1"/>
            <a:r>
              <a:rPr lang="zh-CN" altLang="en-US" dirty="0"/>
              <a:t>物理机被称为宿主机</a:t>
            </a:r>
          </a:p>
          <a:p>
            <a:pPr lvl="1"/>
            <a:r>
              <a:rPr lang="zh-CN" altLang="en-US" dirty="0"/>
              <a:t>虚拟机也被称为</a:t>
            </a:r>
            <a:r>
              <a:rPr lang="en-US" altLang="zh-CN" dirty="0"/>
              <a:t>guest OS</a:t>
            </a:r>
          </a:p>
          <a:p>
            <a:pPr lvl="1"/>
            <a:r>
              <a:rPr lang="zh-CN" altLang="en-US" dirty="0"/>
              <a:t>而被</a:t>
            </a:r>
            <a:r>
              <a:rPr lang="en-US" altLang="zh-CN" dirty="0"/>
              <a:t>hypervisor</a:t>
            </a:r>
            <a:r>
              <a:rPr lang="zh-CN" altLang="en-US" dirty="0"/>
              <a:t>虚拟出来的硬件被称为虚拟硬件</a:t>
            </a:r>
          </a:p>
          <a:p>
            <a:endParaRPr lang="en-US" dirty="0"/>
          </a:p>
        </p:txBody>
      </p:sp>
      <p:pic>
        <p:nvPicPr>
          <p:cNvPr id="1026" name="Picture 2" descr="https://pic3.zhimg.com/307fc27ab1dbab631edd25496423f0fe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2"/>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2"/>
              </a:rPr>
              <a:t>Linux</a:t>
            </a:r>
            <a:r>
              <a:rPr lang="zh-CN" altLang="en-US" dirty="0" smtClean="0">
                <a:hlinkClick r:id="rId2"/>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p>
          <a:p>
            <a:pPr lvl="1"/>
            <a:r>
              <a:rPr lang="zh-CN" altLang="en-US" dirty="0" smtClean="0"/>
              <a:t>在内存中复制一个父进程，得到“子进程”，此时子进程就是父进程上下文的简单克隆，内容完全一致</a:t>
            </a:r>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r>
                        <a:rPr lang="en-US" sz="700">
                          <a:solidFill>
                            <a:srgbClr val="454545"/>
                          </a:solidFill>
                          <a:effectLst/>
                          <a:latin typeface="Verdana" panose="020B0604030504040204" pitchFamily="34" charset="0"/>
                        </a:rPr>
                        <a:t/>
                      </a:r>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p>
          <a:p>
            <a:r>
              <a:rPr lang="zh-CN" altLang="en-US" dirty="0"/>
              <a:t>用户名隔离，可以把用户名设置为“</a:t>
            </a:r>
            <a:r>
              <a:rPr lang="en-US" altLang="zh-CN" dirty="0"/>
              <a:t>root”</a:t>
            </a:r>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2"/>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p>
          <a:p>
            <a:pPr marL="0" indent="0">
              <a:buNone/>
            </a:pPr>
            <a:r>
              <a:rPr lang="zh-CN" altLang="en-US" dirty="0"/>
              <a:t>这就解释</a:t>
            </a:r>
            <a:r>
              <a:rPr lang="zh-CN" altLang="en-US" dirty="0" smtClean="0"/>
              <a:t>了</a:t>
            </a:r>
            <a:r>
              <a:rPr lang="en-US" altLang="zh-CN" dirty="0" smtClean="0"/>
              <a:t>Docker</a:t>
            </a:r>
            <a:r>
              <a:rPr lang="zh-CN" altLang="en-US" dirty="0"/>
              <a:t>两个特性：</a:t>
            </a:r>
          </a:p>
          <a:p>
            <a:r>
              <a:rPr lang="zh-CN" altLang="en-US" dirty="0"/>
              <a:t>启动速度快，因为本质来说容器和进程差别没有想象中的大，共享了很多代码，流程也差的不多</a:t>
            </a:r>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p>
          <a:p>
            <a:r>
              <a:rPr lang="zh-CN" altLang="en-US" dirty="0"/>
              <a:t>内核开发者实现了容器的资源隔离一系列隔离后，内核开发者就不需要为容器内创建进程单独再做任何多余的工作了。</a:t>
            </a:r>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r>
              <a:rPr lang="zh-CN" altLang="en-US" sz="1400" dirty="0"/>
              <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r>
              <a:rPr lang="zh-CN" altLang="en-US" sz="1400" dirty="0"/>
              <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2"/>
              </a:rPr>
              <a:t>DevOpsDays</a:t>
            </a:r>
            <a:r>
              <a:rPr lang="en-US" altLang="zh-CN" sz="1400" dirty="0">
                <a:solidFill>
                  <a:srgbClr val="155FAA"/>
                </a:solidFill>
                <a:latin typeface="Helvetica Neue"/>
                <a:hlinkClick r:id="rId2"/>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3"/>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r>
              <a:rPr lang="zh-CN" altLang="en-US" sz="1400" dirty="0"/>
              <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r>
              <a:rPr lang="zh-CN" altLang="en-US" sz="1400" dirty="0"/>
              <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4"/>
              </a:rPr>
              <a:t>《Docker</a:t>
            </a:r>
            <a:r>
              <a:rPr lang="zh-CN" altLang="en-US" sz="1400" dirty="0">
                <a:solidFill>
                  <a:srgbClr val="155FAA"/>
                </a:solidFill>
                <a:latin typeface="Helvetica Neue"/>
                <a:hlinkClick r:id="rId4"/>
              </a:rPr>
              <a:t>拯救世界</a:t>
            </a:r>
            <a:r>
              <a:rPr lang="en-US" altLang="zh-CN" sz="1400" dirty="0">
                <a:solidFill>
                  <a:srgbClr val="155FAA"/>
                </a:solidFill>
                <a:latin typeface="Helvetica Neue"/>
                <a:hlinkClick r:id="rId4"/>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r>
              <a:rPr lang="zh-CN" altLang="en-US" sz="1400" dirty="0"/>
              <a:t/>
            </a:r>
            <a:br>
              <a:rPr lang="zh-CN" altLang="en-US" sz="1400" dirty="0"/>
            </a:br>
            <a:r>
              <a:rPr lang="zh-CN" altLang="en-US" sz="1400" dirty="0"/>
              <a:t/>
            </a: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2"/>
              </a:rPr>
              <a:t>https://www.spice-space.org</a:t>
            </a:r>
            <a:r>
              <a:rPr lang="en-US" dirty="0" smtClean="0">
                <a:solidFill>
                  <a:srgbClr val="333333"/>
                </a:solidFill>
                <a:latin typeface="Helvetica" panose="020B0604020202020204" pitchFamily="34" charset="0"/>
                <a:hlinkClick r:id="rId2"/>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en-US"/>
                    </a:p>
                  </a:txBody>
                  <a:tcPr/>
                </a:tc>
                <a:tc>
                  <a:txBody>
                    <a:bodyPr/>
                    <a:lstStyle/>
                    <a:p>
                      <a:r>
                        <a:rPr lang="en-US" sz="1800"/>
                        <a:t>Images</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p>
                    <a:p>
                      <a:r>
                        <a:rPr lang="en-US" sz="1800"/>
                        <a:t>MPEG-2</a:t>
                      </a:r>
                    </a:p>
                    <a:p>
                      <a:r>
                        <a:rPr lang="en-US" sz="1800"/>
                        <a:t>H.263</a:t>
                      </a:r>
                    </a:p>
                    <a:p>
                      <a:r>
                        <a:rPr lang="en-US" sz="1800"/>
                        <a:t>MPEG-4 Part 2</a:t>
                      </a:r>
                    </a:p>
                    <a:p>
                      <a:r>
                        <a:rPr lang="en-US" sz="1800"/>
                        <a:t>MPEG-4 Part 10</a:t>
                      </a:r>
                    </a:p>
                    <a:p>
                      <a:r>
                        <a:rPr lang="en-US" sz="1800"/>
                        <a:t>WMV9</a:t>
                      </a:r>
                    </a:p>
                    <a:p>
                      <a:r>
                        <a:rPr lang="en-US" sz="1800"/>
                        <a:t>VC-1</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p>
                    <a:p>
                      <a:r>
                        <a:rPr lang="en-US" sz="1800"/>
                        <a:t>LPCM</a:t>
                      </a:r>
                    </a:p>
                    <a:p>
                      <a:r>
                        <a:rPr lang="en-US" sz="1800"/>
                        <a:t>MPEG-1/2 L2</a:t>
                      </a:r>
                    </a:p>
                    <a:p>
                      <a:r>
                        <a:rPr lang="en-US" sz="1800"/>
                        <a:t>MPEG-1/2 L3</a:t>
                      </a:r>
                    </a:p>
                    <a:p>
                      <a:r>
                        <a:rPr lang="en-US" sz="1800"/>
                        <a:t>MPEG-4 AAC LC</a:t>
                      </a:r>
                    </a:p>
                    <a:p>
                      <a:r>
                        <a:rPr lang="en-US" sz="1800"/>
                        <a:t>MPEG-4 AAC LTP</a:t>
                      </a:r>
                    </a:p>
                    <a:p>
                      <a:r>
                        <a:rPr lang="en-US" sz="1800"/>
                        <a:t>MPEG-4 HE AAC</a:t>
                      </a:r>
                    </a:p>
                    <a:p>
                      <a:r>
                        <a:rPr lang="en-US" sz="1800"/>
                        <a:t>MPEH-4 BSAC</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p>
                    <a:p>
                      <a:r>
                        <a:rPr lang="en-US" sz="1800"/>
                        <a:t>ATRAC3plus</a:t>
                      </a:r>
                    </a:p>
                    <a:p>
                      <a:r>
                        <a:rPr lang="en-US" sz="1800"/>
                        <a:t>WMA</a:t>
                      </a:r>
                    </a:p>
                    <a:p>
                      <a:r>
                        <a:rPr lang="en-US" sz="1800"/>
                        <a:t>WMA Professional</a:t>
                      </a:r>
                    </a:p>
                    <a:p>
                      <a:r>
                        <a:rPr lang="en-US" sz="1800"/>
                        <a:t>AMR</a:t>
                      </a:r>
                    </a:p>
                    <a:p>
                      <a:r>
                        <a:rPr lang="en-US" sz="1800"/>
                        <a:t>AMR-WB+</a:t>
                      </a:r>
                    </a:p>
                    <a:p>
                      <a:r>
                        <a:rPr lang="en-US" sz="1800"/>
                        <a:t>G.726</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p>
                    <a:p>
                      <a:r>
                        <a:rPr lang="en-US" sz="1800" dirty="0"/>
                        <a:t>PNG</a:t>
                      </a:r>
                    </a:p>
                    <a:p>
                      <a:r>
                        <a:rPr lang="en-US" sz="1800" dirty="0"/>
                        <a:t>GIF</a:t>
                      </a:r>
                    </a:p>
                    <a:p>
                      <a:r>
                        <a:rPr lang="en-US" sz="1800" dirty="0"/>
                        <a:t>TIFF</a:t>
                      </a:r>
                    </a:p>
                    <a:p>
                      <a:r>
                        <a:rPr lang="en-US" sz="1800" dirty="0"/>
                        <a:t> </a:t>
                      </a:r>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p>
          <a:p>
            <a:endParaRPr lang="en-US" sz="2000" dirty="0"/>
          </a:p>
        </p:txBody>
      </p:sp>
      <p:pic>
        <p:nvPicPr>
          <p:cNvPr id="5122" name="Picture 2"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2"/>
              </a:rPr>
              <a:t>http://</a:t>
            </a:r>
            <a:r>
              <a:rPr lang="en-US" dirty="0" smtClean="0">
                <a:hlinkClick r:id="rId2"/>
              </a:rPr>
              <a:t>blog.csdn.net/musiccow/article/details/6387603</a:t>
            </a:r>
            <a:endParaRPr lang="en-US" dirty="0" smtClean="0"/>
          </a:p>
          <a:p>
            <a:r>
              <a:rPr lang="en-US" dirty="0"/>
              <a:t>http://stellvia7.pixnet.net/blog/post/105624401-%5B%E8%BD%89%5Ddlna-upnp%E7%9B%B8%E9%97%9C%E7%90%86%E8%AB%96</a:t>
            </a:r>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2"/>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3"/>
              </a:rPr>
              <a:t>zcip</a:t>
            </a:r>
            <a:r>
              <a:rPr lang="en-US" dirty="0">
                <a:solidFill>
                  <a:srgbClr val="4A4A4A"/>
                </a:solidFill>
                <a:latin typeface="Courier New" panose="02070309020205020404" charset="0"/>
                <a:cs typeface="Courier New" panose="02070309020205020404" charset="0"/>
              </a:rPr>
              <a:t>.</a:t>
            </a: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4"/>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p>
          <a:p>
            <a:r>
              <a:rPr lang="en-US" dirty="0" err="1">
                <a:solidFill>
                  <a:srgbClr val="FB6B17"/>
                </a:solidFill>
                <a:latin typeface="Courier New" panose="02070309020205020404" charset="0"/>
                <a:cs typeface="Courier New" panose="02070309020205020404" charset="0"/>
                <a:hlinkClick r:id="rId5"/>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6"/>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7"/>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8"/>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9"/>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2"/>
                        </a:rPr>
                        <a:t>RFC 3927</a:t>
                      </a:r>
                      <a:r>
                        <a:rPr lang="en-US" sz="1200" dirty="0"/>
                        <a:t>, "IPv4 Link-Local Addressing".</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3"/>
                        </a:rPr>
                        <a:t>snapshot of the UPnP.org specification page as of April 2004</a:t>
                      </a:r>
                      <a:r>
                        <a:rPr lang="en-US" sz="1200" dirty="0"/>
                        <a:t> (courtesy of the </a:t>
                      </a:r>
                      <a:r>
                        <a:rPr lang="en-US" sz="1200" dirty="0">
                          <a:hlinkClick r:id="rId4"/>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5"/>
                        </a:rPr>
                        <a:t>Multicast DNS</a:t>
                      </a:r>
                      <a:r>
                        <a:rPr lang="en-US" sz="1200"/>
                        <a:t> to translate host names to addresses in the absence of a conventional unicast DNS server.</a:t>
                      </a:r>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2"/>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3"/>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p>
          <a:p>
            <a:r>
              <a:rPr lang="en-US" dirty="0" smtClean="0">
                <a:solidFill>
                  <a:srgbClr val="2C2B2B"/>
                </a:solidFill>
                <a:latin typeface="Arial" panose="020B0604020202020204" pitchFamily="34" charset="0"/>
              </a:rPr>
              <a:t>Open UDS</a:t>
            </a: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p>
          <a:p>
            <a:r>
              <a:rPr lang="en-US" dirty="0"/>
              <a:t>Project website: </a:t>
            </a:r>
            <a:r>
              <a:rPr lang="en-US" dirty="0">
                <a:hlinkClick r:id="rId4"/>
              </a:rPr>
              <a:t>http://www.openuds.org</a:t>
            </a:r>
            <a:endParaRPr lang="en-US" dirty="0"/>
          </a:p>
          <a:p>
            <a:r>
              <a:rPr lang="en-US" dirty="0"/>
              <a:t>The source code and binaries are available on </a:t>
            </a:r>
            <a:r>
              <a:rPr lang="en-US" dirty="0">
                <a:hlinkClick r:id="rId5"/>
              </a:rPr>
              <a:t>GitHub</a:t>
            </a:r>
            <a:r>
              <a:rPr lang="en-US" dirty="0"/>
              <a:t>.</a:t>
            </a:r>
          </a:p>
          <a:p>
            <a:r>
              <a:rPr lang="en-US" dirty="0" smtClean="0">
                <a:solidFill>
                  <a:srgbClr val="2C2B2B"/>
                </a:solidFill>
                <a:latin typeface="Arial" panose="020B0604020202020204" pitchFamily="34" charset="0"/>
              </a:rPr>
              <a:t>KVM-VDI</a:t>
            </a:r>
          </a:p>
          <a:p>
            <a:r>
              <a:rPr lang="en-US" dirty="0"/>
              <a:t>Nice work by the folks at Vilnius University, and for now anyone can test it on any KVM hypervisor or Acropolis. The source code and binaries are available on </a:t>
            </a:r>
            <a:r>
              <a:rPr lang="en-US" dirty="0">
                <a:hlinkClick r:id="rId6"/>
              </a:rPr>
              <a:t>GitHub</a:t>
            </a:r>
            <a:r>
              <a:rPr lang="en-US" dirty="0"/>
              <a:t>.</a:t>
            </a:r>
          </a:p>
          <a:p>
            <a:r>
              <a:rPr lang="en-US" dirty="0"/>
              <a:t>Also, read </a:t>
            </a:r>
            <a:r>
              <a:rPr lang="en-US" dirty="0">
                <a:hlinkClick r:id="rId7"/>
              </a:rPr>
              <a:t>New KVM-VDI Open Source Project</a:t>
            </a:r>
            <a:r>
              <a:rPr lang="en-US" dirty="0" smtClean="0"/>
              <a:t>.</a:t>
            </a:r>
          </a:p>
          <a:p>
            <a:r>
              <a:rPr lang="en-US" dirty="0" smtClean="0"/>
              <a:t>Stand-Alone Windows VMs</a:t>
            </a:r>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2"/>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3"/>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4"/>
                        </a:rPr>
                        <a:t>SitePlayer</a:t>
                      </a:r>
                      <a:r>
                        <a:rPr lang="en-US" sz="1200" dirty="0">
                          <a:hlinkClick r:id="rId4"/>
                        </a:rPr>
                        <a:t> serial interface board</a:t>
                      </a:r>
                      <a:r>
                        <a:rPr lang="en-US" sz="1200" dirty="0"/>
                        <a:t>.</a:t>
                      </a:r>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5"/>
                        </a:rPr>
                        <a:t>Yaron</a:t>
                      </a:r>
                      <a:r>
                        <a:rPr lang="en-US" sz="1200" dirty="0">
                          <a:hlinkClick r:id="rId5"/>
                        </a:rPr>
                        <a:t> </a:t>
                      </a:r>
                      <a:r>
                        <a:rPr lang="en-US" sz="1200" dirty="0" err="1">
                          <a:hlinkClick r:id="rId5"/>
                        </a:rPr>
                        <a:t>Goland</a:t>
                      </a:r>
                      <a:r>
                        <a:rPr lang="en-US" sz="1200" dirty="0"/>
                        <a:t>, designer of SSDP and Microsoft's original lead UPnP architect, gave an endorsement for the "Praise for this Book" page in O'Reilly's </a:t>
                      </a:r>
                      <a:r>
                        <a:rPr lang="en-US" sz="1200" dirty="0">
                          <a:hlinkClick r:id="rId6"/>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p>
          <a:p>
            <a:r>
              <a:rPr lang="en-US" dirty="0" smtClean="0">
                <a:hlinkClick r:id="rId2"/>
              </a:rPr>
              <a:t>http</a:t>
            </a:r>
            <a:r>
              <a:rPr lang="en-US" dirty="0">
                <a:hlinkClick r:id="rId2"/>
              </a:rPr>
              <a:t>://</a:t>
            </a:r>
            <a:r>
              <a:rPr lang="en-US" dirty="0" smtClean="0">
                <a:hlinkClick r:id="rId2"/>
              </a:rPr>
              <a:t>www.zeroconf.org/zeroconfandupnp.html</a:t>
            </a:r>
            <a:endParaRPr lang="en-US" dirty="0" smtClean="0"/>
          </a:p>
          <a:p>
            <a:r>
              <a:rPr lang="en-US" dirty="0"/>
              <a:t>http://liu.diva-portal.org/smash/get/diva2:570004/FULLTEXT01.pdf</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7535"/>
          </a:xfrm>
        </p:spPr>
        <p:txBody>
          <a:bodyPr>
            <a:normAutofit fontScale="90000"/>
          </a:bodyPr>
          <a:lstStyle/>
          <a:p>
            <a:r>
              <a:rPr lang="zh-CN" altLang="en-US"/>
              <a:t>rEFInd </a:t>
            </a:r>
            <a:r>
              <a:rPr lang="en-US" altLang="zh-CN"/>
              <a:t>- A </a:t>
            </a:r>
            <a:r>
              <a:rPr lang="zh-CN" altLang="en-US"/>
              <a:t>Boot Manager</a:t>
            </a:r>
          </a:p>
        </p:txBody>
      </p:sp>
      <p:sp>
        <p:nvSpPr>
          <p:cNvPr id="3" name="内容占位符 2"/>
          <p:cNvSpPr>
            <a:spLocks noGrp="1"/>
          </p:cNvSpPr>
          <p:nvPr>
            <p:ph idx="1"/>
          </p:nvPr>
        </p:nvSpPr>
        <p:spPr>
          <a:xfrm>
            <a:off x="838200" y="1268095"/>
            <a:ext cx="10515600" cy="4909185"/>
          </a:xfrm>
        </p:spPr>
        <p:txBody>
          <a:bodyPr/>
          <a:lstStyle/>
          <a:p>
            <a:r>
              <a:rPr lang="en-US" altLang="zh-CN"/>
              <a:t>Boot system by an Ubuntu USB</a:t>
            </a:r>
          </a:p>
          <a:p>
            <a:r>
              <a:rPr lang="en-US" altLang="zh-CN"/>
              <a:t>sudo blkid</a:t>
            </a:r>
          </a:p>
          <a:p>
            <a:r>
              <a:rPr lang="en-US" altLang="zh-CN"/>
              <a:t>sudo efibootmgr -v</a:t>
            </a:r>
          </a:p>
          <a:p>
            <a:r>
              <a:rPr lang="en-US" altLang="zh-CN"/>
              <a:t>sudo efibootmgr -c -l \\EF\\reFind\\refind_x64.efi -L rEFInd -p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Android-X86 Work Steps</a:t>
            </a:r>
          </a:p>
        </p:txBody>
      </p:sp>
      <p:sp>
        <p:nvSpPr>
          <p:cNvPr id="3" name="Content Placeholder 2"/>
          <p:cNvSpPr>
            <a:spLocks noGrp="1"/>
          </p:cNvSpPr>
          <p:nvPr>
            <p:ph idx="1"/>
          </p:nvPr>
        </p:nvSpPr>
        <p:spPr/>
        <p:txBody>
          <a:bodyPr/>
          <a:lstStyle/>
          <a:p>
            <a:r>
              <a:rPr lang="x-none" altLang="en-US"/>
              <a:t>mkdir android-x86</a:t>
            </a:r>
          </a:p>
          <a:p>
            <a:r>
              <a:rPr lang="x-none" altLang="en-US"/>
              <a:t>cd android-x86</a:t>
            </a:r>
          </a:p>
          <a:p>
            <a:r>
              <a:rPr lang="x-none" altLang="en-US"/>
              <a:t>repo init -u http://scm.osdn.net/gitroot/android-x86/manifest -b oreo-x86</a:t>
            </a:r>
          </a:p>
          <a:p>
            <a:r>
              <a:rPr lang="x-none" altLang="en-US"/>
              <a:t>export JAVA_HOME=~/aosp_root/prebuilt/java/linux_x86-64</a:t>
            </a:r>
          </a:p>
          <a:p>
            <a:r>
              <a:rPr lang="x-none" altLang="en-US"/>
              <a:t>source build/envsetup.sh</a:t>
            </a:r>
          </a:p>
          <a:p>
            <a:r>
              <a:rPr lang="x-none" altLang="en-US"/>
              <a:t>lunch android_x86_64-userdebug</a:t>
            </a:r>
          </a:p>
          <a:p>
            <a:r>
              <a:rPr lang="x-none" altLang="en-US"/>
              <a:t>make -jX iso_img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380"/>
          </a:xfrm>
        </p:spPr>
        <p:txBody>
          <a:bodyPr>
            <a:normAutofit/>
          </a:bodyPr>
          <a:lstStyle/>
          <a:p>
            <a:r>
              <a:rPr lang="x-none" altLang="en-US" sz="3600"/>
              <a:t>Enabling USB IP Connection Between 2 Android Devices</a:t>
            </a:r>
          </a:p>
        </p:txBody>
      </p:sp>
      <p:sp>
        <p:nvSpPr>
          <p:cNvPr id="3" name="Content Placeholder 2"/>
          <p:cNvSpPr>
            <a:spLocks noGrp="1"/>
          </p:cNvSpPr>
          <p:nvPr>
            <p:ph idx="1"/>
          </p:nvPr>
        </p:nvSpPr>
        <p:spPr>
          <a:xfrm>
            <a:off x="838200" y="1259205"/>
            <a:ext cx="10515600" cy="5303520"/>
          </a:xfrm>
        </p:spPr>
        <p:txBody>
          <a:bodyPr>
            <a:normAutofit fontScale="55000" lnSpcReduction="20000"/>
          </a:bodyPr>
          <a:lstStyle/>
          <a:p>
            <a:r>
              <a:rPr lang="en-US"/>
              <a:t>1.在Baytrail的源码kernel/kernel/arch/x86/configs/x86_64_xxx_defconfig文件中开启CONFIG_USB_NET_RNDIS_HOST=yes,然后重新编译bootimage并更新；</a:t>
            </a:r>
          </a:p>
          <a:p>
            <a:r>
              <a:rPr lang="en-US"/>
              <a:t>2.连接好两个USB设备，其中Baytrail做host，Cherrytrail做slave</a:t>
            </a:r>
          </a:p>
          <a:p>
            <a:r>
              <a:rPr lang="en-US"/>
              <a:t>3.在Cherrytrail的机器上进入设置-&gt;更多-&gt;网络共享与便携式热点-&gt;USB网络共享，打开USB网络共享开关；</a:t>
            </a:r>
          </a:p>
          <a:p>
            <a:r>
              <a:rPr lang="en-US"/>
              <a:t>4.此时在Baytrail下执行cat proc/kmsg，类似如下信息：</a:t>
            </a:r>
          </a:p>
          <a:p>
            <a:r>
              <a:rPr lang="en-US"/>
              <a:t>    &lt;6&gt;[ 7758.553187] usb 1-5: USB disconnect, device number 9</a:t>
            </a:r>
          </a:p>
          <a:p>
            <a:r>
              <a:rPr lang="en-US"/>
              <a:t>    &lt;5&gt;[ 7758.753329] userif-3: sent link down event.</a:t>
            </a:r>
          </a:p>
          <a:p>
            <a:r>
              <a:rPr lang="en-US"/>
              <a:t>    &lt;5&gt;[ 7758.753332] userif-3: sent link up event.</a:t>
            </a:r>
          </a:p>
          <a:p>
            <a:r>
              <a:rPr lang="en-US"/>
              <a:t>    &lt;6&gt;[ 7762.341614] usb 1-5: new high-speed USB device number 10 using xhci_hcd</a:t>
            </a:r>
          </a:p>
          <a:p>
            <a:r>
              <a:rPr lang="en-US"/>
              <a:t>    &lt;6&gt;[ 7762.470836] usb 1-5: New USB device found, idVendor=8087, idProduct=0a63</a:t>
            </a:r>
          </a:p>
          <a:p>
            <a:r>
              <a:rPr lang="en-US"/>
              <a:t>    &lt;6&gt;[ 7762.470840] usb 1-5: Product: cht_ffd</a:t>
            </a:r>
          </a:p>
          <a:p>
            <a:r>
              <a:rPr lang="en-US"/>
              <a:t>    &lt;6&gt;[ 7762.470842] usb 1-5: SerialNumber: INV144600363</a:t>
            </a:r>
          </a:p>
          <a:p>
            <a:r>
              <a:rPr lang="en-US"/>
              <a:t>    &lt;6&gt;[ 7762.481040] rndis_host 1-5:1.0 enx024b4b660107: renamed from usb0</a:t>
            </a:r>
          </a:p>
          <a:p>
            <a:r>
              <a:rPr lang="en-US"/>
              <a:t>代表probe rndis_host设备成功，此时在终端Baytrail执行netcfg，找到usb0网卡设备，且ip默认为：192.168.42.119；</a:t>
            </a:r>
          </a:p>
          <a:p>
            <a:endParaRPr lang="en-US"/>
          </a:p>
          <a:p>
            <a:r>
              <a:rPr lang="en-US"/>
              <a:t>5.在Cherrytrail终端下执行netcfg，找到rndis0网卡设备，且ip默认为：192.168.42.129；</a:t>
            </a:r>
          </a:p>
          <a:p>
            <a:endParaRPr lang="en-US"/>
          </a:p>
          <a:p>
            <a:r>
              <a:rPr lang="en-US"/>
              <a:t>6.根据以上ip地址，执行Baytrail与Cherrytrail互ping成功则完成设置。</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- 1</a:t>
            </a:r>
          </a:p>
        </p:txBody>
      </p:sp>
      <p:sp>
        <p:nvSpPr>
          <p:cNvPr id="3" name="Content Placeholder 2"/>
          <p:cNvSpPr>
            <a:spLocks noGrp="1"/>
          </p:cNvSpPr>
          <p:nvPr>
            <p:ph idx="1"/>
          </p:nvPr>
        </p:nvSpPr>
        <p:spPr>
          <a:xfrm>
            <a:off x="838200" y="975360"/>
            <a:ext cx="10952480" cy="4114800"/>
          </a:xfrm>
        </p:spPr>
        <p:txBody>
          <a:bodyPr>
            <a:normAutofit fontScale="67500" lnSpcReduction="20000"/>
          </a:bodyPr>
          <a:lstStyle/>
          <a:p>
            <a:pPr fontAlgn="auto">
              <a:lnSpc>
                <a:spcPct val="150000"/>
              </a:lnSpc>
            </a:pPr>
            <a:r>
              <a:rPr lang="x-none" altLang="en-US"/>
              <a:t>Signing Builds for Release</a:t>
            </a:r>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p>
          <a:p>
            <a:pPr lvl="1" fontAlgn="auto">
              <a:lnSpc>
                <a:spcPct val="150000"/>
              </a:lnSpc>
            </a:pPr>
            <a:r>
              <a:rPr lang="x-none" altLang="en-US"/>
              <a:t>OTA update packages must be signed with the same key when fresh build and installation image.</a:t>
            </a:r>
          </a:p>
          <a:p>
            <a:pPr lvl="0" fontAlgn="auto">
              <a:lnSpc>
                <a:spcPct val="150000"/>
              </a:lnSpc>
            </a:pPr>
            <a:r>
              <a:rPr lang="x-none" altLang="en-US"/>
              <a:t>Release Key</a:t>
            </a:r>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p>
          <a:p>
            <a:pPr lvl="1" fontAlgn="auto">
              <a:lnSpc>
                <a:spcPct val="150000"/>
              </a:lnSpc>
            </a:pPr>
            <a:r>
              <a:rPr lang="x-none" altLang="en-US"/>
              <a:t>Note: $subject should be changed to reflect your organization's information.</a:t>
            </a:r>
          </a:p>
          <a:p>
            <a:pPr lvl="0" fontAlgn="auto">
              <a:lnSpc>
                <a:spcPct val="150000"/>
              </a:lnSpc>
            </a:pPr>
            <a:r>
              <a:rPr lang="x-none" altLang="en-US"/>
              <a:t>Generate signed Android release image - Check the message inside TextBox</a:t>
            </a:r>
          </a:p>
        </p:txBody>
      </p:sp>
      <p:sp>
        <p:nvSpPr>
          <p:cNvPr id="4" name="Text Box 3"/>
          <p:cNvSpPr txBox="1"/>
          <p:nvPr/>
        </p:nvSpPr>
        <p:spPr>
          <a:xfrm>
            <a:off x="182880" y="5275580"/>
            <a:ext cx="8585200" cy="1188720"/>
          </a:xfrm>
          <a:prstGeom prst="rect">
            <a:avLst/>
          </a:prstGeom>
          <a:noFill/>
        </p:spPr>
        <p:txBody>
          <a:bodyPr wrap="square" rtlCol="0">
            <a:spAutoFit/>
          </a:bodyPr>
          <a:lstStyle/>
          <a:p>
            <a:pPr algn="l"/>
            <a:r>
              <a:rPr lang="en-US" sz="1200"/>
              <a:t>subject='/C=US/ST=California/L=Mountain </a:t>
            </a:r>
            <a:r>
              <a:rPr lang="x-none" altLang="en-US" sz="1200"/>
              <a:t>V</a:t>
            </a:r>
            <a:r>
              <a:rPr lang="en-US" sz="1200"/>
              <a:t>iew/O=Android/OU=Android/CN=Android/emailAddress=android@android.com'</a:t>
            </a:r>
          </a:p>
          <a:p>
            <a:pPr algn="l"/>
            <a:r>
              <a:rPr lang="en-US" sz="1200"/>
              <a:t>mkdir ~/.android-certs</a:t>
            </a:r>
          </a:p>
          <a:p>
            <a:pPr algn="l"/>
            <a:r>
              <a:rPr lang="en-US" sz="1200"/>
              <a:t>for x in releasekey platform shared media; do \</a:t>
            </a:r>
          </a:p>
          <a:p>
            <a:pPr algn="l"/>
            <a:r>
              <a:rPr lang="en-US" sz="1200"/>
              <a:t>    ./development/tools/make_key ~/.android-certs/$x "$subject"; \</a:t>
            </a:r>
          </a:p>
          <a:p>
            <a:pPr algn="l"/>
            <a:r>
              <a:rPr lang="en-US" sz="1200"/>
              <a:t>done</a:t>
            </a:r>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lstStyle/>
          <a:p>
            <a:pPr algn="l"/>
            <a:r>
              <a:rPr lang="en-US" sz="1200"/>
              <a:t>** Generate signed release Android image **</a:t>
            </a:r>
          </a:p>
          <a:p>
            <a:pPr algn="l"/>
            <a:r>
              <a:rPr lang="en-US" sz="1200"/>
              <a:t>make dist</a:t>
            </a:r>
          </a:p>
          <a:p>
            <a:pPr algn="l"/>
            <a:r>
              <a:rPr lang="en-US" sz="1200"/>
              <a:t>./build/tools/releasetools/sign_target_files_apks \</a:t>
            </a:r>
          </a:p>
          <a:p>
            <a:pPr algn="l"/>
            <a:r>
              <a:rPr lang="en-US" sz="1200"/>
              <a:t>    -o \    # explained in the next section</a:t>
            </a:r>
          </a:p>
          <a:p>
            <a:pPr algn="l"/>
            <a:r>
              <a:rPr lang="en-US" sz="1200"/>
              <a:t>    -d ~/.android-certs out/dist/*-target_files-*.zip \</a:t>
            </a:r>
          </a:p>
          <a:p>
            <a:pPr algn="l"/>
            <a:r>
              <a:rPr lang="en-US" sz="1200"/>
              <a:t>    signed-target_files.zip</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- 2</a:t>
            </a:r>
          </a:p>
        </p:txBody>
      </p:sp>
      <p:sp>
        <p:nvSpPr>
          <p:cNvPr id="3" name="Content Placeholder 2"/>
          <p:cNvSpPr>
            <a:spLocks noGrp="1"/>
          </p:cNvSpPr>
          <p:nvPr>
            <p:ph idx="1"/>
          </p:nvPr>
        </p:nvSpPr>
        <p:spPr>
          <a:xfrm>
            <a:off x="838200" y="975360"/>
            <a:ext cx="10952480" cy="4114800"/>
          </a:xfrm>
        </p:spPr>
        <p:txBody>
          <a:bodyPr>
            <a:normAutofit fontScale="92500" lnSpcReduction="10000"/>
          </a:bodyPr>
          <a:lstStyle/>
          <a:p>
            <a:pPr fontAlgn="auto">
              <a:lnSpc>
                <a:spcPct val="150000"/>
              </a:lnSpc>
            </a:pPr>
            <a:r>
              <a:rPr lang="x-none" altLang="en-US"/>
              <a:t>A signed target-files zip can be converted into a signed OTA update zip using the following procedure:</a:t>
            </a:r>
          </a:p>
          <a:p>
            <a:pPr fontAlgn="auto">
              <a:lnSpc>
                <a:spcPct val="150000"/>
              </a:lnSpc>
            </a:pPr>
            <a:r>
              <a:rPr lang="x-none" altLang="en-US"/>
              <a:t>./build/tools/releasetools/ota_from_target_files \</a:t>
            </a:r>
          </a:p>
          <a:p>
            <a:pPr fontAlgn="auto">
              <a:lnSpc>
                <a:spcPct val="150000"/>
              </a:lnSpc>
            </a:pPr>
            <a:r>
              <a:rPr lang="x-none" altLang="en-US"/>
              <a:t>    -k ~/.android-certs/releasekey \</a:t>
            </a:r>
          </a:p>
          <a:p>
            <a:pPr fontAlgn="auto">
              <a:lnSpc>
                <a:spcPct val="150000"/>
              </a:lnSpc>
            </a:pPr>
            <a:r>
              <a:rPr lang="x-none" altLang="en-US"/>
              <a:t>    signed-target_files.zip \</a:t>
            </a:r>
          </a:p>
          <a:p>
            <a:pPr fontAlgn="auto">
              <a:lnSpc>
                <a:spcPct val="150000"/>
              </a:lnSpc>
            </a:pPr>
            <a:r>
              <a:rPr lang="x-none" altLang="en-US"/>
              <a:t>    signed-ota_update.zip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p>
          <a:p>
            <a:r>
              <a:rPr lang="en-US" dirty="0" smtClean="0"/>
              <a:t>Reference: </a:t>
            </a:r>
            <a:r>
              <a:rPr lang="en-US" dirty="0" smtClean="0">
                <a:hlinkClick r:id="rId2"/>
              </a:rPr>
              <a:t>https</a:t>
            </a:r>
            <a:r>
              <a:rPr lang="en-US" dirty="0">
                <a:hlinkClick r:id="rId2"/>
              </a:rPr>
              <a:t>://groups.google.com/forum/#!</a:t>
            </a:r>
            <a:r>
              <a:rPr lang="en-US" dirty="0" smtClean="0">
                <a:hlinkClick r:id="rId2"/>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p>
          <a:p>
            <a:endParaRPr lang="en-US" dirty="0"/>
          </a:p>
          <a:p>
            <a:r>
              <a:rPr lang="en-US" dirty="0" smtClean="0"/>
              <a:t>Check the device.mk of the specific model, there exists a line as the following:</a:t>
            </a:r>
          </a:p>
          <a:p>
            <a:r>
              <a:rPr lang="en-US" dirty="0" smtClean="0"/>
              <a:t>PRODUCT_COPY_FILES += \</a:t>
            </a:r>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p>
          <a:p>
            <a:r>
              <a:rPr lang="en-US" dirty="0" smtClean="0"/>
              <a:t>---------------------------------------------------------------------</a:t>
            </a:r>
            <a:r>
              <a:rPr lang="en-US" dirty="0"/>
              <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r>
              <a:rPr lang="en-US" dirty="0"/>
              <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r>
              <a:rPr lang="en-US" dirty="0"/>
              <a:t/>
            </a:r>
            <a:br>
              <a:rPr lang="en-US" dirty="0"/>
            </a:br>
            <a:r>
              <a:rPr lang="en-US" dirty="0"/>
              <a:t/>
            </a:r>
            <a:br>
              <a:rPr lang="en-US" dirty="0"/>
            </a:br>
            <a:r>
              <a:rPr lang="en-US" dirty="0">
                <a:solidFill>
                  <a:srgbClr val="000000"/>
                </a:solidFill>
                <a:latin typeface="Times New Roman" panose="02020603050405020304" charset="0"/>
              </a:rPr>
              <a:t>include $(CLEAR_VARS)</a:t>
            </a:r>
            <a:r>
              <a:rPr lang="en-US" dirty="0"/>
              <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r>
              <a:rPr lang="en-US" dirty="0"/>
              <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r>
              <a:rPr lang="en-US" dirty="0"/>
              <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r>
              <a:rPr lang="en-US" dirty="0"/>
              <a:t/>
            </a:r>
            <a:br>
              <a:rPr lang="en-US" dirty="0"/>
            </a:br>
            <a:r>
              <a:rPr lang="en-US" dirty="0">
                <a:solidFill>
                  <a:srgbClr val="000000"/>
                </a:solidFill>
                <a:latin typeface="Times New Roman" panose="02020603050405020304" charset="0"/>
              </a:rPr>
              <a:t>LOCAL_MODULE_CLASS := APPS</a:t>
            </a:r>
            <a:r>
              <a:rPr lang="en-US" dirty="0"/>
              <a:t/>
            </a:r>
            <a:br>
              <a:rPr lang="en-US" dirty="0"/>
            </a:br>
            <a:r>
              <a:rPr lang="en-US" dirty="0">
                <a:solidFill>
                  <a:srgbClr val="000000"/>
                </a:solidFill>
                <a:latin typeface="Times New Roman" panose="02020603050405020304" charset="0"/>
              </a:rPr>
              <a:t>LOCAL_CERTIFICATE := PRESIGNED</a:t>
            </a:r>
            <a:r>
              <a:rPr lang="en-US" dirty="0"/>
              <a:t/>
            </a:r>
            <a:br>
              <a:rPr lang="en-US" dirty="0"/>
            </a:br>
            <a:r>
              <a:rPr lang="en-US" dirty="0">
                <a:solidFill>
                  <a:srgbClr val="000000"/>
                </a:solidFill>
                <a:latin typeface="Times New Roman" panose="02020603050405020304" charset="0"/>
              </a:rPr>
              <a:t>LOCAL_MODULE_PATH := $(TARGET_OUT)/app</a:t>
            </a:r>
            <a:r>
              <a:rPr lang="en-US" dirty="0"/>
              <a:t/>
            </a:r>
            <a:br>
              <a:rPr lang="en-US" dirty="0"/>
            </a:br>
            <a:r>
              <a:rPr lang="en-US" dirty="0">
                <a:solidFill>
                  <a:srgbClr val="000000"/>
                </a:solidFill>
                <a:latin typeface="Times New Roman" panose="02020603050405020304" charset="0"/>
              </a:rPr>
              <a:t>include $(BUILD_PREBUILT)</a:t>
            </a:r>
            <a:r>
              <a:rPr lang="en-US" dirty="0"/>
              <a:t/>
            </a:r>
            <a:br>
              <a:rPr lang="en-US" dirty="0"/>
            </a:br>
            <a:r>
              <a:rPr lang="en-US" dirty="0"/>
              <a:t/>
            </a:r>
            <a:br>
              <a:rPr lang="en-US" dirty="0"/>
            </a:br>
            <a:r>
              <a:rPr lang="en-US" dirty="0"/>
              <a:t/>
            </a:r>
            <a:br>
              <a:rPr lang="en-US" dirty="0"/>
            </a:br>
            <a:r>
              <a:rPr lang="en-US" dirty="0">
                <a:latin typeface="Times New Roman" panose="02020603050405020304" charset="0"/>
              </a:rPr>
              <a:t>--------------------------------------------------------</a:t>
            </a:r>
            <a:r>
              <a:rPr lang="en-US" dirty="0"/>
              <a:t/>
            </a:r>
            <a:br>
              <a:rPr lang="en-US" dirty="0"/>
            </a:br>
            <a:r>
              <a:rPr lang="en-US" dirty="0">
                <a:solidFill>
                  <a:srgbClr val="000000"/>
                </a:solidFill>
                <a:latin typeface="Times New Roman" panose="02020603050405020304" charset="0"/>
              </a:rPr>
              <a:t>Then for device.mk I added the following:</a:t>
            </a:r>
            <a:r>
              <a:rPr lang="en-US" dirty="0"/>
              <a:t/>
            </a:r>
            <a:br>
              <a:rPr lang="en-US" dirty="0"/>
            </a:br>
            <a:r>
              <a:rPr lang="en-US" dirty="0"/>
              <a:t/>
            </a:r>
            <a:br>
              <a:rPr lang="en-US" dirty="0"/>
            </a:br>
            <a:r>
              <a:rPr lang="en-US" dirty="0"/>
              <a:t/>
            </a:r>
            <a:br>
              <a:rPr lang="en-US" dirty="0"/>
            </a:br>
            <a:r>
              <a:rPr lang="en-US" dirty="0">
                <a:solidFill>
                  <a:srgbClr val="000000"/>
                </a:solidFill>
                <a:latin typeface="Times New Roman" panose="02020603050405020304" charset="0"/>
              </a:rPr>
              <a:t>PRODUCT_PACKAGES += \</a:t>
            </a:r>
            <a:r>
              <a:rPr lang="en-US" dirty="0"/>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r>
              <a:rPr lang="zh-CN" altLang="en-US" dirty="0" smtClean="0"/>
              <a:t/>
            </a:r>
            <a:br>
              <a:rPr lang="zh-CN" altLang="en-US" dirty="0" smtClean="0"/>
            </a:br>
            <a:r>
              <a:rPr lang="zh-CN" altLang="en-US" sz="2400" dirty="0" smtClean="0"/>
              <a:t>http://blog.csdn.net/leonwei/article/details/8880012</a:t>
            </a:r>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p>
          <a:p>
            <a:r>
              <a:rPr lang="en-US" dirty="0">
                <a:hlinkClick r:id="rId6"/>
              </a:rPr>
              <a:t>http://www.smashingmagazine.com/tag/icons</a:t>
            </a:r>
            <a:r>
              <a:rPr lang="en-US" dirty="0" smtClean="0">
                <a:hlinkClick r:id="rId6"/>
              </a:rPr>
              <a:t>/</a:t>
            </a:r>
            <a:endParaRPr lang="en-US" dirty="0" smtClean="0"/>
          </a:p>
          <a:p>
            <a:r>
              <a:rPr lang="en-US" dirty="0">
                <a:hlinkClick r:id="rId7"/>
              </a:rPr>
              <a:t>https://</a:t>
            </a:r>
            <a:r>
              <a:rPr lang="en-US" dirty="0" smtClean="0">
                <a:hlinkClick r:id="rId7"/>
              </a:rPr>
              <a:t>developer.android.com/design/style/color.html</a:t>
            </a:r>
            <a:endParaRPr lang="en-US" dirty="0" smtClean="0"/>
          </a:p>
          <a:p>
            <a:r>
              <a:rPr lang="en-US" dirty="0">
                <a:hlinkClick r:id="rId8"/>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p>
          <a:p>
            <a:pPr lvl="1"/>
            <a:r>
              <a:rPr lang="en-US" dirty="0"/>
              <a:t>strings.xml – </a:t>
            </a:r>
            <a:r>
              <a:rPr lang="zh-CN" altLang="en-US" dirty="0"/>
              <a:t>文字資源。</a:t>
            </a:r>
          </a:p>
          <a:p>
            <a:pPr lvl="1"/>
            <a:r>
              <a:rPr lang="en-US" dirty="0"/>
              <a:t>colors.xml – </a:t>
            </a:r>
            <a:r>
              <a:rPr lang="zh-CN" altLang="en-US" dirty="0"/>
              <a:t>顏色資源。</a:t>
            </a:r>
          </a:p>
          <a:p>
            <a:pPr lvl="1"/>
            <a:r>
              <a:rPr lang="en-US" dirty="0"/>
              <a:t>dimens.xml – </a:t>
            </a:r>
            <a:r>
              <a:rPr lang="zh-CN" altLang="en-US" dirty="0"/>
              <a:t>尺寸資源。</a:t>
            </a:r>
          </a:p>
          <a:p>
            <a:pPr lvl="1"/>
            <a:r>
              <a:rPr lang="en-US" dirty="0"/>
              <a:t>arrays.xml – </a:t>
            </a:r>
            <a:r>
              <a:rPr lang="zh-CN" altLang="en-US" dirty="0"/>
              <a:t>陣列資源。</a:t>
            </a:r>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p>
          <a:p>
            <a:pPr lvl="1"/>
            <a:r>
              <a:rPr lang="it-IT" dirty="0"/>
              <a:t>應用程式需要的基本圖形檔案，可以在Android開發人員網站下載，網址是</a:t>
            </a:r>
            <a:r>
              <a:rPr lang="it-IT" dirty="0">
                <a:hlinkClick r:id="rId2"/>
              </a:rPr>
              <a:t>http://developer.android.com/design/downloads/index.html</a:t>
            </a:r>
            <a:r>
              <a:rPr lang="it-IT" dirty="0"/>
              <a:t>，在網頁選擇「Action Bar Icon Pack</a:t>
            </a:r>
            <a:r>
              <a:rPr lang="it-IT" dirty="0" smtClean="0"/>
              <a:t>」</a:t>
            </a:r>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p>
          <a:p>
            <a:r>
              <a:rPr lang="en-US" dirty="0" err="1"/>
              <a:t>android:title</a:t>
            </a:r>
            <a:r>
              <a:rPr lang="en-US" dirty="0"/>
              <a:t> – </a:t>
            </a:r>
            <a:r>
              <a:rPr lang="zh-CN" altLang="en-US" dirty="0"/>
              <a:t>選單項目的文字。</a:t>
            </a:r>
          </a:p>
          <a:p>
            <a:r>
              <a:rPr lang="en-US" dirty="0" err="1"/>
              <a:t>android:icon</a:t>
            </a:r>
            <a:r>
              <a:rPr lang="en-US" dirty="0"/>
              <a:t> – </a:t>
            </a:r>
            <a:r>
              <a:rPr lang="zh-CN" altLang="en-US" dirty="0"/>
              <a:t>選單項目的圖示，指定一個圖形資源。</a:t>
            </a:r>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2"/>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p>
          <a:p>
            <a:pPr lvl="1"/>
            <a:r>
              <a:rPr lang="en-US" dirty="0" err="1"/>
              <a:t>android:layout_width</a:t>
            </a:r>
            <a:r>
              <a:rPr lang="en-US" dirty="0"/>
              <a:t>：</a:t>
            </a:r>
            <a:r>
              <a:rPr lang="zh-CN" altLang="en-US" dirty="0"/>
              <a:t>設定畫面元件的寬度</a:t>
            </a:r>
          </a:p>
          <a:p>
            <a:pPr lvl="1"/>
            <a:r>
              <a:rPr lang="en-US" dirty="0" err="1"/>
              <a:t>android:layout_height</a:t>
            </a:r>
            <a:r>
              <a:rPr lang="en-US" dirty="0"/>
              <a:t>：</a:t>
            </a:r>
            <a:r>
              <a:rPr lang="zh-CN" altLang="en-US" dirty="0"/>
              <a:t>設定畫面元件的高度</a:t>
            </a:r>
          </a:p>
          <a:p>
            <a:endParaRPr lang="en-US" dirty="0"/>
          </a:p>
        </p:txBody>
      </p:sp>
      <p:pic>
        <p:nvPicPr>
          <p:cNvPr id="8194" name="Picture 2" descr="AndroidTutorial5_02_02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p>
          <a:p>
            <a:pPr marL="285750" indent="-285750">
              <a:buFont typeface="Arial" panose="020B0604020202020204" pitchFamily="34" charset="0"/>
              <a:buChar char="•"/>
            </a:pPr>
            <a:r>
              <a:rPr lang="en-US" altLang="zh-TW" dirty="0"/>
              <a:t>in</a:t>
            </a:r>
            <a:r>
              <a:rPr lang="zh-TW" altLang="en-US" dirty="0"/>
              <a:t>：英吋。</a:t>
            </a:r>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p>
          <a:p>
            <a:pPr lvl="1"/>
            <a:r>
              <a:rPr lang="en-US" dirty="0" err="1"/>
              <a:t>android:marginBottom</a:t>
            </a:r>
            <a:r>
              <a:rPr lang="en-US" dirty="0"/>
              <a:t>：</a:t>
            </a:r>
            <a:r>
              <a:rPr lang="zh-CN" altLang="en-US" dirty="0"/>
              <a:t>設定下方的間隔。</a:t>
            </a:r>
          </a:p>
          <a:p>
            <a:pPr lvl="1"/>
            <a:r>
              <a:rPr lang="en-US" dirty="0" err="1"/>
              <a:t>android:marginLeft</a:t>
            </a:r>
            <a:r>
              <a:rPr lang="en-US" dirty="0"/>
              <a:t>：</a:t>
            </a:r>
            <a:r>
              <a:rPr lang="zh-CN" altLang="en-US" dirty="0"/>
              <a:t>設定左側的間隔。</a:t>
            </a:r>
          </a:p>
          <a:p>
            <a:pPr lvl="1"/>
            <a:r>
              <a:rPr lang="en-US" dirty="0" err="1"/>
              <a:t>android:marginRight</a:t>
            </a:r>
            <a:r>
              <a:rPr lang="en-US" dirty="0"/>
              <a:t>：</a:t>
            </a:r>
            <a:r>
              <a:rPr lang="zh-CN" altLang="en-US" dirty="0"/>
              <a:t>設定右側的間隔。</a:t>
            </a:r>
          </a:p>
          <a:p>
            <a:pPr lvl="1"/>
            <a:r>
              <a:rPr lang="en-US" dirty="0" err="1"/>
              <a:t>android:margin</a:t>
            </a:r>
            <a:r>
              <a:rPr lang="en-US" dirty="0"/>
              <a:t>：</a:t>
            </a:r>
            <a:r>
              <a:rPr lang="zh-CN" altLang="en-US" dirty="0"/>
              <a:t>設定上、下、左、右為同樣的間隔。</a:t>
            </a:r>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p>
          <a:p>
            <a:pPr lvl="1"/>
            <a:r>
              <a:rPr lang="en-US" dirty="0" err="1"/>
              <a:t>android:paddingBottom</a:t>
            </a:r>
            <a:r>
              <a:rPr lang="en-US" dirty="0"/>
              <a:t>：</a:t>
            </a:r>
            <a:r>
              <a:rPr lang="zh-CN" altLang="en-US" dirty="0"/>
              <a:t>設定內容下方的間隔。</a:t>
            </a:r>
          </a:p>
          <a:p>
            <a:pPr lvl="1"/>
            <a:r>
              <a:rPr lang="en-US" dirty="0" err="1"/>
              <a:t>android:paddingLeft</a:t>
            </a:r>
            <a:r>
              <a:rPr lang="en-US" dirty="0"/>
              <a:t>：</a:t>
            </a:r>
            <a:r>
              <a:rPr lang="zh-CN" altLang="en-US" dirty="0"/>
              <a:t>設定內容左側的間隔。</a:t>
            </a:r>
          </a:p>
          <a:p>
            <a:pPr lvl="1"/>
            <a:r>
              <a:rPr lang="en-US" dirty="0" err="1"/>
              <a:t>android:paddingRight</a:t>
            </a:r>
            <a:r>
              <a:rPr lang="en-US" dirty="0"/>
              <a:t>：</a:t>
            </a:r>
            <a:r>
              <a:rPr lang="zh-CN" altLang="en-US" dirty="0"/>
              <a:t>設定內容右側的間隔。</a:t>
            </a:r>
          </a:p>
          <a:p>
            <a:pPr lvl="1"/>
            <a:r>
              <a:rPr lang="en-US" dirty="0" err="1"/>
              <a:t>android:padding</a:t>
            </a:r>
            <a:r>
              <a:rPr lang="en-US" dirty="0"/>
              <a:t>：</a:t>
            </a:r>
            <a:r>
              <a:rPr lang="zh-CN" altLang="en-US" dirty="0"/>
              <a:t>設定內容上、下、左、右為同樣的間隔。</a:t>
            </a:r>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p>
          <a:p>
            <a:pPr marL="285750" indent="-285750">
              <a:buFont typeface="Arial" panose="020B0604020202020204" pitchFamily="34" charset="0"/>
              <a:buChar char="•"/>
            </a:pPr>
            <a:r>
              <a:rPr lang="en-US" altLang="zh-TW" dirty="0"/>
              <a:t>center</a:t>
            </a:r>
            <a:r>
              <a:rPr lang="zh-TW" altLang="en-US" dirty="0"/>
              <a:t>：設定畫面元件的內容對齊垂直與水平的中央。</a:t>
            </a:r>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p>
          <a:p>
            <a:pPr marL="285750" indent="-285750">
              <a:buFont typeface="Arial" panose="020B0604020202020204" pitchFamily="34" charset="0"/>
              <a:buChar char="•"/>
            </a:pPr>
            <a:r>
              <a:rPr lang="en-US" altLang="zh-TW" dirty="0"/>
              <a:t>fill</a:t>
            </a:r>
            <a:r>
              <a:rPr lang="zh-TW" altLang="en-US" dirty="0"/>
              <a:t>：設定畫面元件的內容佔滿垂直與水平空間。</a:t>
            </a:r>
          </a:p>
          <a:p>
            <a:endParaRPr lang="en-US" dirty="0"/>
          </a:p>
        </p:txBody>
      </p:sp>
      <p:pic>
        <p:nvPicPr>
          <p:cNvPr id="9218" name="Picture 2" descr="AndroidTutorial5_02_02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p>
          <a:p>
            <a:r>
              <a:rPr lang="en-US" dirty="0">
                <a:solidFill>
                  <a:srgbClr val="000000"/>
                </a:solidFill>
                <a:latin typeface="Arial" panose="020B0604020202020204" pitchFamily="34" charset="0"/>
              </a:rPr>
              <a:t> </a:t>
            </a: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p>
          <a:p>
            <a:r>
              <a:rPr lang="zh-CN" altLang="en-US" dirty="0">
                <a:solidFill>
                  <a:srgbClr val="000000"/>
                </a:solidFill>
                <a:latin typeface="Arial" panose="020B0604020202020204" pitchFamily="34" charset="0"/>
              </a:rPr>
              <a:t> </a:t>
            </a: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2"/>
              </a:rPr>
              <a:t>"</a:t>
            </a:r>
            <a:r>
              <a:rPr lang="zh-CN" altLang="en-US" dirty="0">
                <a:hlinkClick r:id="rId2"/>
              </a:rPr>
              <a:t>」，依照</a:t>
            </a:r>
            <a:r>
              <a:rPr lang="en-US" dirty="0" err="1">
                <a:hlinkClick r:id="rId2"/>
              </a:rPr>
              <a:t>LinearLayout</a:t>
            </a:r>
            <a:r>
              <a:rPr lang="zh-CN" altLang="en-US" dirty="0">
                <a:hlinkClick r:id="rId2"/>
              </a:rPr>
              <a:t>設定為水平或垂直排列，設定元件的比例後，它的寬或高就由比例來決定，所以應該把元件的寬或高設定為「</a:t>
            </a:r>
            <a:r>
              <a:rPr lang="en-US" altLang="zh-CN" dirty="0">
                <a:hlinkClick r:id="rId2"/>
              </a:rPr>
              <a:t>0</a:t>
            </a:r>
            <a:r>
              <a:rPr lang="en-US" dirty="0">
                <a:hlinkClick r:id="rId2"/>
              </a:rPr>
              <a:t>dp</a:t>
            </a:r>
            <a:r>
              <a:rPr lang="en-US" dirty="0" smtClean="0">
                <a:hlinkClick r:id="rId2"/>
              </a:rPr>
              <a:t>」。</a:t>
            </a:r>
            <a:endParaRPr lang="en-US" dirty="0" smtClean="0"/>
          </a:p>
          <a:p>
            <a:r>
              <a:rPr lang="en-US" dirty="0" err="1" smtClean="0">
                <a:hlinkClick r:id="rId2"/>
              </a:rPr>
              <a:t>RelativeLayout</a:t>
            </a:r>
            <a:r>
              <a:rPr lang="en-US" dirty="0" smtClean="0">
                <a:hlinkClick r:id="rId2"/>
              </a:rPr>
              <a:t>: </a:t>
            </a:r>
            <a:endParaRPr lang="en-US" dirty="0" smtClean="0"/>
          </a:p>
          <a:p>
            <a:pPr lvl="1"/>
            <a:r>
              <a:rPr lang="en-US" dirty="0" err="1">
                <a:hlinkClick r:id="rId2"/>
              </a:rPr>
              <a:t>android:layout</a:t>
            </a:r>
            <a:r>
              <a:rPr lang="en-US" dirty="0">
                <a:hlinkClick r:id="rId2"/>
              </a:rPr>
              <a:t>_</a:t>
            </a:r>
            <a:r>
              <a:rPr lang="zh-CN" altLang="en-US" b="1" dirty="0">
                <a:hlinkClick r:id="rId2"/>
              </a:rPr>
              <a:t>位置</a:t>
            </a:r>
            <a:r>
              <a:rPr lang="zh-CN" altLang="en-US" dirty="0">
                <a:hlinkClick r:id="rId2"/>
              </a:rPr>
              <a:t>＝</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hlinkClick r:id="rId3"/>
              </a:rPr>
              <a:t>“, </a:t>
            </a:r>
            <a:r>
              <a:rPr lang="zh-CN" altLang="en-US" dirty="0">
                <a:hlinkClick r:id="rId3"/>
              </a:rPr>
              <a:t>「位置」可以使用</a:t>
            </a:r>
            <a:r>
              <a:rPr lang="en-US" dirty="0" err="1">
                <a:hlinkClick r:id="rId3"/>
              </a:rPr>
              <a:t>above、below、toLeftOf</a:t>
            </a:r>
            <a:r>
              <a:rPr lang="zh-CN" altLang="en-US" dirty="0">
                <a:hlinkClick r:id="rId3"/>
              </a:rPr>
              <a:t>或</a:t>
            </a:r>
            <a:r>
              <a:rPr lang="en-US" dirty="0" err="1">
                <a:hlinkClick r:id="rId3"/>
              </a:rPr>
              <a:t>toRightOf</a:t>
            </a:r>
            <a:r>
              <a:rPr lang="en-US" dirty="0">
                <a:hlinkClick r:id="rId3"/>
              </a:rPr>
              <a:t>，</a:t>
            </a:r>
            <a:r>
              <a:rPr lang="zh-CN" altLang="en-US" dirty="0">
                <a:hlinkClick r:id="rId3"/>
              </a:rPr>
              <a:t>依照順序表示把自己放在指定元件的上方、下方、左邊或右邊</a:t>
            </a:r>
            <a:r>
              <a:rPr lang="zh-CN" altLang="en-US" dirty="0" smtClean="0">
                <a:hlinkClick r:id="rId3"/>
              </a:rPr>
              <a:t>。</a:t>
            </a:r>
            <a:endParaRPr lang="en-US" altLang="zh-CN" dirty="0" smtClean="0">
              <a:hlinkClick r:id="rId3"/>
            </a:endParaRPr>
          </a:p>
          <a:p>
            <a:pPr lvl="1"/>
            <a:r>
              <a:rPr lang="en-US" dirty="0" err="1">
                <a:hlinkClick r:id="rId3"/>
              </a:rPr>
              <a:t>android:layout_align</a:t>
            </a:r>
            <a:r>
              <a:rPr lang="zh-CN" altLang="en-US" dirty="0">
                <a:hlinkClick r:id="rId3"/>
              </a:rPr>
              <a:t>對齊＝</a:t>
            </a:r>
            <a:r>
              <a:rPr lang="en-US" altLang="zh-CN" dirty="0">
                <a:hlinkClick r:id="rId3"/>
              </a:rPr>
              <a:t>"@</a:t>
            </a:r>
            <a:r>
              <a:rPr lang="en-US" dirty="0">
                <a:hlinkClick r:id="rId3"/>
              </a:rPr>
              <a:t>id/</a:t>
            </a:r>
            <a:r>
              <a:rPr lang="zh-CN" altLang="en-US" dirty="0">
                <a:hlinkClick r:id="rId3"/>
              </a:rPr>
              <a:t>元件名</a:t>
            </a:r>
            <a:r>
              <a:rPr lang="zh-CN" altLang="en-US" dirty="0" smtClean="0">
                <a:hlinkClick r:id="rId3"/>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p>
          <a:p>
            <a:pPr lvl="2"/>
            <a:r>
              <a:rPr lang="en-US" dirty="0" err="1"/>
              <a:t>View.OnLongClickListener</a:t>
            </a:r>
            <a:r>
              <a:rPr lang="en-US" dirty="0"/>
              <a:t>：</a:t>
            </a:r>
            <a:r>
              <a:rPr lang="zh-CN" altLang="en-US" dirty="0"/>
              <a:t>執行長按事件。</a:t>
            </a:r>
          </a:p>
          <a:p>
            <a:pPr lvl="2"/>
            <a:r>
              <a:rPr lang="en-US" dirty="0" err="1"/>
              <a:t>View.OnKeyListener</a:t>
            </a:r>
            <a:r>
              <a:rPr lang="en-US" dirty="0"/>
              <a:t>：</a:t>
            </a:r>
            <a:r>
              <a:rPr lang="zh-CN" altLang="en-US" dirty="0"/>
              <a:t>執行實體按鍵操作事件。</a:t>
            </a:r>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p>
          <a:p>
            <a:r>
              <a:rPr lang="en-US" sz="1100" dirty="0"/>
              <a:t> </a:t>
            </a:r>
          </a:p>
          <a:p>
            <a:r>
              <a:rPr lang="en-US" sz="1100" dirty="0"/>
              <a:t>...</a:t>
            </a:r>
          </a:p>
          <a:p>
            <a:r>
              <a:rPr lang="en-US" sz="1100" dirty="0"/>
              <a:t> </a:t>
            </a:r>
          </a:p>
          <a:p>
            <a:r>
              <a:rPr lang="en-US" sz="1100" dirty="0"/>
              <a:t>public class </a:t>
            </a:r>
            <a:r>
              <a:rPr lang="en-US" sz="1100" dirty="0" err="1"/>
              <a:t>MainActivity</a:t>
            </a:r>
            <a:r>
              <a:rPr lang="en-US" sz="1100" dirty="0"/>
              <a:t> extends </a:t>
            </a:r>
            <a:r>
              <a:rPr lang="en-US" sz="1100" dirty="0" err="1"/>
              <a:t>ActionBarActivity</a:t>
            </a:r>
            <a:r>
              <a:rPr lang="en-US" sz="1100" dirty="0"/>
              <a:t> {</a:t>
            </a:r>
          </a:p>
          <a:p>
            <a:r>
              <a:rPr lang="en-US" sz="1100" dirty="0"/>
              <a:t> </a:t>
            </a:r>
          </a:p>
          <a:p>
            <a:r>
              <a:rPr lang="en-US" sz="1100" dirty="0"/>
              <a:t>    @Override</a:t>
            </a:r>
          </a:p>
          <a:p>
            <a:r>
              <a:rPr lang="en-US" sz="1100" dirty="0"/>
              <a:t>    protected void </a:t>
            </a:r>
            <a:r>
              <a:rPr lang="en-US" sz="1100" dirty="0" err="1"/>
              <a:t>onCreate</a:t>
            </a:r>
            <a:r>
              <a:rPr lang="en-US" sz="1100" dirty="0"/>
              <a:t>(Bundle </a:t>
            </a:r>
            <a:r>
              <a:rPr lang="en-US" sz="1100" dirty="0" err="1"/>
              <a:t>savedInstanceState</a:t>
            </a:r>
            <a:r>
              <a:rPr lang="en-US" sz="1100" dirty="0"/>
              <a:t>) {</a:t>
            </a:r>
          </a:p>
          <a:p>
            <a:r>
              <a:rPr lang="en-US" sz="1100" dirty="0"/>
              <a:t>        ...</a:t>
            </a:r>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p>
          <a:p>
            <a:r>
              <a:rPr lang="en-US" sz="1100" dirty="0"/>
              <a:t> </a:t>
            </a:r>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p>
          <a:p>
            <a:r>
              <a:rPr lang="en-US" sz="1100" dirty="0"/>
              <a:t> </a:t>
            </a:r>
          </a:p>
          <a:p>
            <a:r>
              <a:rPr lang="en-US" sz="1100" dirty="0"/>
              <a:t>            @Override</a:t>
            </a:r>
          </a:p>
          <a:p>
            <a:r>
              <a:rPr lang="en-US" sz="1100" dirty="0"/>
              <a:t>            public void </a:t>
            </a:r>
            <a:r>
              <a:rPr lang="en-US" sz="1100" dirty="0" err="1"/>
              <a:t>onClick</a:t>
            </a:r>
            <a:r>
              <a:rPr lang="en-US" sz="1100" dirty="0"/>
              <a:t>(View view) {</a:t>
            </a:r>
          </a:p>
          <a:p>
            <a:r>
              <a:rPr lang="en-US" sz="1100" dirty="0"/>
              <a:t>                </a:t>
            </a:r>
            <a:r>
              <a:rPr lang="en-US" sz="1100" dirty="0" err="1"/>
              <a:t>AlertDialog.Builder</a:t>
            </a:r>
            <a:r>
              <a:rPr lang="en-US" sz="1100" dirty="0"/>
              <a:t> d = </a:t>
            </a:r>
          </a:p>
          <a:p>
            <a:r>
              <a:rPr lang="en-US" sz="1100" dirty="0"/>
              <a:t>                    new </a:t>
            </a:r>
            <a:r>
              <a:rPr lang="en-US" sz="1100" dirty="0" err="1"/>
              <a:t>AlertDialog.Builder</a:t>
            </a:r>
            <a:r>
              <a:rPr lang="en-US" sz="1100" dirty="0"/>
              <a:t>(</a:t>
            </a:r>
            <a:r>
              <a:rPr lang="en-US" sz="1100" dirty="0" err="1"/>
              <a:t>MainActivity.this</a:t>
            </a:r>
            <a:r>
              <a:rPr lang="en-US" sz="1100" dirty="0"/>
              <a:t>);</a:t>
            </a:r>
          </a:p>
          <a:p>
            <a:r>
              <a:rPr lang="en-US" sz="1100" dirty="0"/>
              <a:t>                </a:t>
            </a:r>
            <a:r>
              <a:rPr lang="en-US" sz="1100" dirty="0" err="1"/>
              <a:t>d.setTitle</a:t>
            </a:r>
            <a:r>
              <a:rPr lang="en-US" sz="1100" dirty="0"/>
              <a:t>(</a:t>
            </a:r>
            <a:r>
              <a:rPr lang="en-US" sz="1100" dirty="0" err="1"/>
              <a:t>R.string.app_name</a:t>
            </a:r>
            <a:r>
              <a:rPr lang="en-US" sz="1100" dirty="0"/>
              <a:t>)</a:t>
            </a:r>
          </a:p>
          <a:p>
            <a:r>
              <a:rPr lang="en-US" sz="1100" dirty="0"/>
              <a:t>                 .</a:t>
            </a:r>
            <a:r>
              <a:rPr lang="en-US" sz="1100" dirty="0" err="1"/>
              <a:t>setMessage</a:t>
            </a:r>
            <a:r>
              <a:rPr lang="en-US" sz="1100" dirty="0"/>
              <a:t>(</a:t>
            </a:r>
            <a:r>
              <a:rPr lang="en-US" sz="1100" dirty="0" err="1"/>
              <a:t>R.string.about</a:t>
            </a:r>
            <a:r>
              <a:rPr lang="en-US" sz="1100" dirty="0"/>
              <a:t>)</a:t>
            </a:r>
          </a:p>
          <a:p>
            <a:r>
              <a:rPr lang="en-US" sz="1100" dirty="0"/>
              <a:t>                 .show();</a:t>
            </a:r>
          </a:p>
          <a:p>
            <a:r>
              <a:rPr lang="en-US" sz="1100" dirty="0"/>
              <a:t>            }</a:t>
            </a:r>
          </a:p>
          <a:p>
            <a:r>
              <a:rPr lang="en-US" sz="1100" dirty="0"/>
              <a:t> </a:t>
            </a:r>
          </a:p>
          <a:p>
            <a:r>
              <a:rPr lang="en-US" sz="1100" dirty="0"/>
              <a:t>        };</a:t>
            </a:r>
          </a:p>
          <a:p>
            <a:r>
              <a:rPr lang="en-US" sz="1100" dirty="0"/>
              <a:t> </a:t>
            </a:r>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p>
          <a:p>
            <a:r>
              <a:rPr lang="en-US" sz="1100" dirty="0"/>
              <a:t>    }</a:t>
            </a:r>
          </a:p>
          <a:p>
            <a:r>
              <a:rPr lang="en-US" sz="1100" dirty="0"/>
              <a:t>    ...</a:t>
            </a:r>
          </a:p>
          <a:p>
            <a:r>
              <a:rPr lang="en-US" sz="1100" dirty="0"/>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p>
          <a:p>
            <a:r>
              <a:rPr lang="en-US" dirty="0" smtClean="0"/>
              <a:t>public void </a:t>
            </a:r>
            <a:r>
              <a:rPr lang="en-US" dirty="0" err="1" smtClean="0"/>
              <a:t>clickFunction</a:t>
            </a:r>
            <a:r>
              <a:rPr lang="en-US" dirty="0" smtClean="0"/>
              <a:t>(View view) {</a:t>
            </a:r>
          </a:p>
          <a:p>
            <a:r>
              <a:rPr lang="en-US" dirty="0"/>
              <a:t> </a:t>
            </a:r>
            <a:r>
              <a:rPr lang="en-US" dirty="0" smtClean="0"/>
              <a:t> </a:t>
            </a:r>
            <a:r>
              <a:rPr lang="en-US" dirty="0" err="1" smtClean="0"/>
              <a:t>int</a:t>
            </a:r>
            <a:r>
              <a:rPr lang="en-US" dirty="0" smtClean="0"/>
              <a:t> id = </a:t>
            </a:r>
            <a:r>
              <a:rPr lang="en-US" dirty="0" err="1" smtClean="0"/>
              <a:t>view.getId</a:t>
            </a:r>
            <a:r>
              <a:rPr lang="en-US" dirty="0" smtClean="0"/>
              <a:t>();</a:t>
            </a:r>
          </a:p>
          <a:p>
            <a:r>
              <a:rPr lang="en-US" dirty="0"/>
              <a:t> </a:t>
            </a:r>
            <a:r>
              <a:rPr lang="en-US" dirty="0" smtClean="0"/>
              <a:t> switch (id) {</a:t>
            </a:r>
          </a:p>
          <a:p>
            <a:r>
              <a:rPr lang="en-US" dirty="0"/>
              <a:t> </a:t>
            </a:r>
            <a:r>
              <a:rPr lang="en-US" dirty="0" smtClean="0"/>
              <a:t>   case </a:t>
            </a:r>
            <a:r>
              <a:rPr lang="en-US" dirty="0" err="1" smtClean="0"/>
              <a:t>R.id.take_picture</a:t>
            </a:r>
            <a:r>
              <a:rPr lang="en-US" dirty="0" smtClean="0"/>
              <a:t>:</a:t>
            </a:r>
          </a:p>
          <a:p>
            <a:r>
              <a:rPr lang="en-US" dirty="0"/>
              <a:t> </a:t>
            </a:r>
            <a:r>
              <a:rPr lang="en-US" dirty="0" smtClean="0"/>
              <a:t>     /* Do </a:t>
            </a:r>
            <a:r>
              <a:rPr lang="en-US" dirty="0" err="1" smtClean="0"/>
              <a:t>sth</a:t>
            </a:r>
            <a:r>
              <a:rPr lang="en-US" dirty="0" smtClean="0"/>
              <a:t>. */</a:t>
            </a:r>
          </a:p>
          <a:p>
            <a:r>
              <a:rPr lang="en-US" dirty="0" smtClean="0"/>
              <a:t>      break;</a:t>
            </a:r>
          </a:p>
          <a:p>
            <a:r>
              <a:rPr lang="en-US" dirty="0"/>
              <a:t> </a:t>
            </a:r>
            <a:r>
              <a:rPr lang="en-US" dirty="0" smtClean="0"/>
              <a:t>   ………</a:t>
            </a:r>
          </a:p>
          <a:p>
            <a:r>
              <a:rPr lang="en-US" dirty="0"/>
              <a:t> </a:t>
            </a:r>
            <a:r>
              <a:rPr lang="en-US" dirty="0" smtClean="0"/>
              <a:t> }</a:t>
            </a:r>
          </a:p>
          <a:p>
            <a:r>
              <a:rPr lang="en-US" dirty="0"/>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p>
          <a:p>
            <a:r>
              <a:rPr lang="zh-CN" altLang="en-US"/>
              <a:t>應用程式資訊：</a:t>
            </a:r>
            <a:r>
              <a:rPr lang="en-US"/>
              <a:t>AboutActivity.java，activity_about.xml</a:t>
            </a:r>
          </a:p>
          <a:p>
            <a:r>
              <a:rPr lang="zh-CN" altLang="en-US"/>
              <a:t>新增記事本：</a:t>
            </a:r>
            <a:r>
              <a:rPr lang="en-US"/>
              <a:t>ItemActivity.java，activity_item.xml</a:t>
            </a:r>
          </a:p>
        </p:txBody>
      </p:sp>
      <p:pic>
        <p:nvPicPr>
          <p:cNvPr id="2052" name="Picture 4" descr="AndroidTutorial5_02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p>
          <a:p>
            <a:endParaRPr lang="en-US" dirty="0"/>
          </a:p>
        </p:txBody>
      </p:sp>
      <p:pic>
        <p:nvPicPr>
          <p:cNvPr id="5122" name="Picture 2" descr="AndroidTutorial5_02_04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6495</TotalTime>
  <Words>31308</Words>
  <Application>Microsoft Office PowerPoint</Application>
  <PresentationFormat>Widescreen</PresentationFormat>
  <Paragraphs>5287</Paragraphs>
  <Slides>233</Slides>
  <Notes>39</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233</vt:i4>
      </vt:variant>
    </vt:vector>
  </HeadingPairs>
  <TitlesOfParts>
    <vt:vector size="258" baseType="lpstr">
      <vt:lpstr>-apple-system</vt:lpstr>
      <vt:lpstr>Arial Unicode MS</vt:lpstr>
      <vt:lpstr>Helvetica Neue</vt:lpstr>
      <vt:lpstr>Inconsolata</vt:lpstr>
      <vt:lpstr>Lucida Grande</vt:lpstr>
      <vt:lpstr>Microsoft JhengHei</vt:lpstr>
      <vt:lpstr>微软雅黑</vt:lpstr>
      <vt:lpstr>Monaco</vt:lpstr>
      <vt:lpstr>Noto Sans</vt:lpstr>
      <vt:lpstr>Open Sans</vt:lpstr>
      <vt:lpstr>PingFang SC</vt:lpstr>
      <vt:lpstr>新細明體</vt:lpstr>
      <vt:lpstr>SFMono-Regular</vt:lpstr>
      <vt:lpstr>宋体</vt:lpstr>
      <vt:lpstr>Source Sans Pro</vt:lpstr>
      <vt:lpstr>Arial</vt:lpstr>
      <vt:lpstr>Calibri</vt:lpstr>
      <vt:lpstr>Calibri Light</vt:lpstr>
      <vt:lpstr>Consolas</vt:lpstr>
      <vt:lpstr>Courier New</vt:lpstr>
      <vt:lpstr>Helvetica</vt:lpstr>
      <vt:lpstr>Times New Roman</vt:lpstr>
      <vt:lpstr>Trebuchet MS</vt:lpstr>
      <vt:lpstr>Verdana</vt:lpstr>
      <vt:lpstr>Office Theme</vt:lpstr>
      <vt:lpstr>Blockchain &amp; 比特币一种可行的全新货币系统 &amp; Proof of Stake Virtual Mining  </vt:lpstr>
      <vt:lpstr>共享行业的分布式 MQTT 设计</vt:lpstr>
      <vt:lpstr>基于 HBase 的分布式消息队列</vt:lpstr>
      <vt:lpstr>PowerPoint Presentation</vt:lpstr>
      <vt:lpstr>PowerPoint Presentation</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Presentation</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Presentation</vt:lpstr>
      <vt:lpstr>PowerPoint Presentation</vt:lpstr>
      <vt:lpstr>KVM技术</vt:lpstr>
      <vt:lpstr>Virtualization History</vt:lpstr>
      <vt:lpstr>KVM Framework</vt:lpstr>
      <vt:lpstr>KVM Function List</vt:lpstr>
      <vt:lpstr>KVM Libs and Utilities</vt:lpstr>
      <vt:lpstr>PowerPoint Presentation</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Presentation</vt:lpstr>
      <vt:lpstr>PowerPoint Presentation</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Presentation</vt:lpstr>
      <vt:lpstr>八个Docker的真实应用场景</vt:lpstr>
      <vt:lpstr>八个Docker的真实应用场景</vt:lpstr>
      <vt:lpstr>PowerPoint Presentation</vt:lpstr>
      <vt:lpstr>Docker与虚拟化的比对分析</vt:lpstr>
      <vt:lpstr>适用场景不同</vt:lpstr>
      <vt:lpstr>PowerPoint Presentation</vt:lpstr>
      <vt:lpstr>PowerPoint Presentation</vt:lpstr>
      <vt:lpstr>DLNA/UPnP</vt:lpstr>
      <vt:lpstr>PowerPoint Presentation</vt:lpstr>
      <vt:lpstr>DLNA 7-Layer Architecture</vt:lpstr>
      <vt:lpstr>PowerPoint Presentation</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Presentation</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Presentation</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Presentation</vt:lpstr>
      <vt:lpstr>Android應用程式資源介紹</vt:lpstr>
      <vt:lpstr>Android系統資源</vt:lpstr>
      <vt:lpstr>How to Define &amp; Utilize Android Resources</vt:lpstr>
      <vt:lpstr>圖形資源</vt:lpstr>
      <vt:lpstr>How to Define &amp; Utilize Android Resources</vt:lpstr>
      <vt:lpstr>PowerPoint Presentation</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Presentation</vt:lpstr>
      <vt:lpstr>4 JavaScript Design Patterns </vt:lpstr>
      <vt:lpstr>Module Design Pattern</vt:lpstr>
      <vt:lpstr>PowerPoint Presentation</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Presentation</vt:lpstr>
      <vt:lpstr>PowerPoint Presentation</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Overview</vt:lpstr>
      <vt:lpstr>Android Security Features - 1</vt:lpstr>
      <vt:lpstr>Android Security Features - 2</vt:lpstr>
      <vt:lpstr>Android Security Features -3</vt:lpstr>
      <vt:lpstr>Android Security Features - 4</vt:lpstr>
      <vt:lpstr>SELinux Concept &amp; Overview - 1</vt:lpstr>
      <vt:lpstr>SELinux Concept &amp; Overview - 2</vt:lpstr>
      <vt:lpstr>SELinux Concept &amp; Overview - 3</vt:lpstr>
      <vt:lpstr>SELinux Concept &amp; Overview - 4</vt:lpstr>
      <vt:lpstr>SELinux on Android - 1</vt:lpstr>
      <vt:lpstr>SELinux on Android - 2</vt:lpstr>
      <vt:lpstr>SELinux on Android - 3</vt:lpstr>
      <vt:lpstr>Default AOSP SEAndroid Domain Hierarchy</vt:lpstr>
      <vt:lpstr>Android Mesa Stack Enabling in 1A Master</vt:lpstr>
      <vt:lpstr>Android KVM Boot</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Zhang, Alan</cp:lastModifiedBy>
  <cp:revision>761</cp:revision>
  <dcterms:created xsi:type="dcterms:W3CDTF">2019-09-30T08:09:57Z</dcterms:created>
  <dcterms:modified xsi:type="dcterms:W3CDTF">2019-10-07T14:46:43Z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2019-10-07 14:46:41Z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